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86"/>
  </p:notesMasterIdLst>
  <p:sldIdLst>
    <p:sldId id="257" r:id="rId2"/>
    <p:sldId id="285" r:id="rId3"/>
    <p:sldId id="403" r:id="rId4"/>
    <p:sldId id="286" r:id="rId5"/>
    <p:sldId id="287" r:id="rId6"/>
    <p:sldId id="417" r:id="rId7"/>
    <p:sldId id="288" r:id="rId8"/>
    <p:sldId id="289" r:id="rId9"/>
    <p:sldId id="290" r:id="rId10"/>
    <p:sldId id="291" r:id="rId11"/>
    <p:sldId id="292" r:id="rId12"/>
    <p:sldId id="416" r:id="rId13"/>
    <p:sldId id="294" r:id="rId14"/>
    <p:sldId id="295" r:id="rId15"/>
    <p:sldId id="296" r:id="rId16"/>
    <p:sldId id="297" r:id="rId17"/>
    <p:sldId id="298" r:id="rId18"/>
    <p:sldId id="309" r:id="rId19"/>
    <p:sldId id="433" r:id="rId20"/>
    <p:sldId id="434" r:id="rId21"/>
    <p:sldId id="435" r:id="rId22"/>
    <p:sldId id="436" r:id="rId23"/>
    <p:sldId id="437" r:id="rId24"/>
    <p:sldId id="299" r:id="rId25"/>
    <p:sldId id="390" r:id="rId26"/>
    <p:sldId id="420" r:id="rId27"/>
    <p:sldId id="421" r:id="rId28"/>
    <p:sldId id="422" r:id="rId29"/>
    <p:sldId id="423" r:id="rId30"/>
    <p:sldId id="305" r:id="rId31"/>
    <p:sldId id="414" r:id="rId32"/>
    <p:sldId id="408" r:id="rId33"/>
    <p:sldId id="308" r:id="rId34"/>
    <p:sldId id="438" r:id="rId35"/>
    <p:sldId id="407" r:id="rId36"/>
    <p:sldId id="315" r:id="rId37"/>
    <p:sldId id="316" r:id="rId38"/>
    <p:sldId id="317" r:id="rId39"/>
    <p:sldId id="319" r:id="rId40"/>
    <p:sldId id="320" r:id="rId41"/>
    <p:sldId id="412" r:id="rId42"/>
    <p:sldId id="426" r:id="rId43"/>
    <p:sldId id="323" r:id="rId44"/>
    <p:sldId id="410" r:id="rId45"/>
    <p:sldId id="328" r:id="rId46"/>
    <p:sldId id="409" r:id="rId47"/>
    <p:sldId id="330" r:id="rId48"/>
    <p:sldId id="331" r:id="rId49"/>
    <p:sldId id="332" r:id="rId50"/>
    <p:sldId id="333" r:id="rId51"/>
    <p:sldId id="325" r:id="rId52"/>
    <p:sldId id="334" r:id="rId53"/>
    <p:sldId id="335" r:id="rId54"/>
    <p:sldId id="389" r:id="rId55"/>
    <p:sldId id="326" r:id="rId56"/>
    <p:sldId id="427" r:id="rId57"/>
    <p:sldId id="392" r:id="rId58"/>
    <p:sldId id="339" r:id="rId59"/>
    <p:sldId id="340" r:id="rId60"/>
    <p:sldId id="439" r:id="rId61"/>
    <p:sldId id="342" r:id="rId62"/>
    <p:sldId id="428" r:id="rId63"/>
    <p:sldId id="429" r:id="rId64"/>
    <p:sldId id="440" r:id="rId65"/>
    <p:sldId id="394" r:id="rId66"/>
    <p:sldId id="347" r:id="rId67"/>
    <p:sldId id="395" r:id="rId68"/>
    <p:sldId id="396" r:id="rId69"/>
    <p:sldId id="350" r:id="rId70"/>
    <p:sldId id="351" r:id="rId71"/>
    <p:sldId id="430" r:id="rId72"/>
    <p:sldId id="353" r:id="rId73"/>
    <p:sldId id="401" r:id="rId74"/>
    <p:sldId id="402" r:id="rId75"/>
    <p:sldId id="356" r:id="rId76"/>
    <p:sldId id="357" r:id="rId77"/>
    <p:sldId id="358" r:id="rId78"/>
    <p:sldId id="415" r:id="rId79"/>
    <p:sldId id="359" r:id="rId80"/>
    <p:sldId id="360" r:id="rId81"/>
    <p:sldId id="441" r:id="rId82"/>
    <p:sldId id="442" r:id="rId83"/>
    <p:sldId id="362" r:id="rId84"/>
    <p:sldId id="431" r:id="rId8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ttichai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33"/>
    <a:srgbClr val="00FF99"/>
    <a:srgbClr val="BBA5F9"/>
    <a:srgbClr val="E8B6E1"/>
    <a:srgbClr val="27E782"/>
    <a:srgbClr val="00FF00"/>
    <a:srgbClr val="FF99CC"/>
    <a:srgbClr val="FF7C80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1297" autoAdjust="0"/>
  </p:normalViewPr>
  <p:slideViewPr>
    <p:cSldViewPr>
      <p:cViewPr>
        <p:scale>
          <a:sx n="50" d="100"/>
          <a:sy n="50" d="100"/>
        </p:scale>
        <p:origin x="-171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1293A-61AF-4A54-899B-738D6CC551D2}" type="datetimeFigureOut">
              <a:rPr lang="th-TH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4F389E-5A45-454B-B5F3-43C33F07E34D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822050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5F1BA5-0E35-407E-845A-7E7B1FF9151A}" type="slidenum">
              <a:rPr lang="en-US" sz="1800" smtClean="0">
                <a:latin typeface="Angsana New" pitchFamily="18" charset="-34"/>
                <a:cs typeface="Angsana New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h-TH" sz="18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6424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1641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2662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82D7E-FA25-4BB2-8C75-1D7165D26F15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9897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952C504-F248-41F1-89A0-C0B71B56C701}" type="slidenum">
              <a:rPr lang="en-US" sz="1800" smtClean="0">
                <a:latin typeface="Angsana New" pitchFamily="18" charset="-34"/>
                <a:cs typeface="Angsana New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 sz="18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76324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>
              <a:latin typeface="Arial" pitchFamily="34" charset="0"/>
            </a:endParaRPr>
          </a:p>
        </p:txBody>
      </p:sp>
      <p:sp>
        <p:nvSpPr>
          <p:cNvPr id="2970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A8A8CB-7F91-436F-A345-5530104240D4}" type="slidenum">
              <a:rPr lang="en-US" smtClean="0">
                <a:latin typeface="Arial" pitchFamily="34" charset="0"/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9</a:t>
            </a:fld>
            <a:endParaRPr lang="th-T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9199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389E-5A45-454B-B5F3-43C33F07E34D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0031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1A652E-17DB-48D7-AC18-5E9BA5FC228B}" type="datetimeFigureOut">
              <a:rPr lang="th-TH" smtClean="0"/>
              <a:pPr>
                <a:defRPr/>
              </a:pPr>
              <a:t>24/04/60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673F1C-B403-44C2-B259-1B812B22DA99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744" y="1592263"/>
            <a:ext cx="5894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i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algn="ctr"/>
            <a:endParaRPr lang="en-US" sz="4800" dirty="0">
              <a:latin typeface="Angsana New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71546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2">
                    <a:lumMod val="75000"/>
                  </a:schemeClr>
                </a:solidFill>
                <a:latin typeface="Bodoni MT Black" panose="02070A03080606020203" pitchFamily="18" charset="0"/>
                <a:cs typeface="TH SarabunPSK" panose="020B0500040200020003" pitchFamily="34" charset="-34"/>
              </a:rPr>
              <a:t>หลักการและ</a:t>
            </a: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Bodoni MT Black" panose="02070A03080606020203" pitchFamily="18" charset="0"/>
                <a:cs typeface="TH SarabunPSK" panose="020B0500040200020003" pitchFamily="34" charset="-34"/>
              </a:rPr>
              <a:t>แนวทางการดำเนินการประกันคุณภาพ</a:t>
            </a:r>
            <a:endParaRPr lang="en-US" sz="6000" b="1" dirty="0" smtClean="0">
              <a:solidFill>
                <a:schemeClr val="tx2">
                  <a:lumMod val="75000"/>
                </a:schemeClr>
              </a:solidFill>
              <a:latin typeface="Bodoni MT Black" panose="02070A03080606020203" pitchFamily="18" charset="0"/>
              <a:cs typeface="TH SarabunPSK" panose="020B0500040200020003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Bodoni MT Black" panose="02070A03080606020203" pitchFamily="18" charset="0"/>
                <a:cs typeface="TH SarabunPSK" panose="020B0500040200020003" pitchFamily="34" charset="-34"/>
              </a:rPr>
              <a:t>ภายในสถานศึกษา</a:t>
            </a:r>
            <a:endParaRPr lang="en-US" sz="6000" b="1" dirty="0" smtClean="0">
              <a:solidFill>
                <a:schemeClr val="tx2">
                  <a:lumMod val="75000"/>
                </a:schemeClr>
              </a:solidFill>
              <a:latin typeface="Bodoni MT Black" panose="02070A03080606020203" pitchFamily="18" charset="0"/>
              <a:cs typeface="TH SarabunPSK" panose="020B0500040200020003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Bodoni MT Black" panose="02070A03080606020203" pitchFamily="18" charset="0"/>
                <a:cs typeface="TH SarabunPSK" panose="020B0500040200020003" pitchFamily="34" charset="-34"/>
              </a:rPr>
              <a:t>ตามมาตรฐานการอาชีวศึกษา พ.ศ.2559</a:t>
            </a:r>
            <a:endParaRPr lang="th-TH" sz="6000" b="1" dirty="0">
              <a:solidFill>
                <a:schemeClr val="tx2">
                  <a:lumMod val="75000"/>
                </a:schemeClr>
              </a:solidFill>
              <a:latin typeface="Bodoni MT Black" panose="02070A03080606020203" pitchFamily="18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362200" y="4086759"/>
            <a:ext cx="5924576" cy="48476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61999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การพัฒนาคุณภาพการศึกษา (</a:t>
            </a: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Quality Development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4086759"/>
            <a:ext cx="52578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ปรับปรุงมาตรฐานการศึกษาของสถานศึกษา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4689157"/>
            <a:ext cx="5924576" cy="484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765357"/>
            <a:ext cx="5867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ปรับปรุงแผนพัฒนาการจัดการศึกษาของสถานศึกษา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62200" y="5298757"/>
            <a:ext cx="5924576" cy="47532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308937"/>
            <a:ext cx="5029200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ปรับปรุงระบบและโครงสร้างการบริหาร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62200" y="5908357"/>
            <a:ext cx="5853138" cy="47660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908357"/>
            <a:ext cx="51816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สร้างจิตสำนึกในการพัฒนาคุณภาพการศึกษา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4153434"/>
            <a:ext cx="3810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667000" y="4765357"/>
            <a:ext cx="3810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667000" y="5356827"/>
            <a:ext cx="3810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667000" y="5976394"/>
            <a:ext cx="3810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2400" y="990600"/>
            <a:ext cx="8686800" cy="1066800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1007259"/>
            <a:ext cx="9144032" cy="1135857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กระบวนการพัฒนาการจัดการศึกษาของสถานศึกษาเข้าสู่คุณภาพ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ที่สอดคล้องกับมาตรฐานการศึกษาของสถานศึกษาที่กำหนดไว้</a:t>
            </a:r>
          </a:p>
        </p:txBody>
      </p:sp>
      <p:sp>
        <p:nvSpPr>
          <p:cNvPr id="33" name="Snip Diagonal Corner Rectangle 32"/>
          <p:cNvSpPr/>
          <p:nvPr/>
        </p:nvSpPr>
        <p:spPr>
          <a:xfrm>
            <a:off x="1638300" y="2285992"/>
            <a:ext cx="6019800" cy="576258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60169" y="2303498"/>
            <a:ext cx="31069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h-TH" sz="3000" b="1" dirty="0">
                <a:ln w="1905"/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000" b="1" dirty="0">
                <a:ln w="1905"/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000" b="1" dirty="0">
                <a:ln w="1905"/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สังเคราะห์</a:t>
            </a:r>
            <a:r>
              <a:rPr lang="th-TH" sz="3000" b="1" dirty="0" smtClean="0">
                <a:ln w="1905"/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3000" b="1" dirty="0">
                <a:ln w="1905"/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</a:p>
        </p:txBody>
      </p:sp>
      <p:sp>
        <p:nvSpPr>
          <p:cNvPr id="34" name="Snip Diagonal Corner Rectangle 33"/>
          <p:cNvSpPr/>
          <p:nvPr/>
        </p:nvSpPr>
        <p:spPr>
          <a:xfrm>
            <a:off x="1600200" y="3048000"/>
            <a:ext cx="6019800" cy="6858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124200"/>
            <a:ext cx="586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วิเคราะห์จุดด้อย</a:t>
            </a:r>
            <a:r>
              <a:rPr lang="th-TH" sz="3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และกำหนดแนวทางการพัฒนา</a:t>
            </a:r>
            <a:endParaRPr lang="en-US" sz="3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/>
      <p:bldP spid="15" grpId="0" animBg="1"/>
      <p:bldP spid="7" grpId="0"/>
      <p:bldP spid="19" grpId="0" animBg="1"/>
      <p:bldP spid="8" grpId="0"/>
      <p:bldP spid="21" grpId="0" animBg="1"/>
      <p:bldP spid="9" grpId="0"/>
      <p:bldP spid="10" grpId="0" animBg="1"/>
      <p:bldP spid="27" grpId="0" animBg="1"/>
      <p:bldP spid="28" grpId="0" animBg="1"/>
      <p:bldP spid="29" grpId="0" animBg="1"/>
      <p:bldP spid="32" grpId="0" animBg="1"/>
      <p:bldP spid="3" grpId="0" uiExpand="1" build="p"/>
      <p:bldP spid="33" grpId="0" animBg="1"/>
      <p:bldP spid="13" grpId="0"/>
      <p:bldP spid="3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76200" y="6441095"/>
            <a:ext cx="8229600" cy="420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กฏกระทรวงว่าด้วยระบบ หลักเกณฑ์และวิธีการประกันคุณภาพการศึกษา พ.ศ. 2553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42892"/>
            <a:ext cx="8686800" cy="11430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สถานศึกษาควรจัดระบบการประกันคุณภาพภายในอย่างไร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5762" y="992185"/>
            <a:ext cx="8773956" cy="6858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Diagonal Corner Rectangle 21"/>
          <p:cNvSpPr/>
          <p:nvPr/>
        </p:nvSpPr>
        <p:spPr>
          <a:xfrm>
            <a:off x="155762" y="1683997"/>
            <a:ext cx="8805306" cy="95918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2"/>
          <p:cNvSpPr/>
          <p:nvPr/>
        </p:nvSpPr>
        <p:spPr>
          <a:xfrm>
            <a:off x="155762" y="2643182"/>
            <a:ext cx="8786874" cy="685801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23"/>
          <p:cNvSpPr/>
          <p:nvPr/>
        </p:nvSpPr>
        <p:spPr>
          <a:xfrm>
            <a:off x="142844" y="3330372"/>
            <a:ext cx="8786874" cy="6858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Diagonal Corner Rectangle 24"/>
          <p:cNvSpPr/>
          <p:nvPr/>
        </p:nvSpPr>
        <p:spPr>
          <a:xfrm>
            <a:off x="142844" y="4012659"/>
            <a:ext cx="8786874" cy="75438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142844" y="4768051"/>
            <a:ext cx="8786874" cy="685801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4348" y="1643050"/>
            <a:ext cx="80724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จัดทำ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แผนพัฒนาการจัด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การศึกษาของสถานศึกษามุ่งสู่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สถานศึกษากำหนด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9359" y="2724472"/>
            <a:ext cx="7967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ดำเนินการตาม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แผนพัฒนาการจัดการศึกษาของสถานศึกษา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3961" y="3463583"/>
            <a:ext cx="80261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ติดตามตรวจสอบ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ความก้าวหน้าของการปฏิบัติตาม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แผนพัฒนาฯ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0100" y="4128239"/>
            <a:ext cx="876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ประเมินคุณภาพภายใน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ตามมาตรฐานการศึกษาของสถานศึกษา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71538" y="4857760"/>
            <a:ext cx="750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จัดทำรายงานประจำปีที่เป็นรายงานประเมินคุณภาพภายใน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17762" y="1082592"/>
            <a:ext cx="5896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กำหนดมาตรฐานการศึกษาของ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171002" y="5449843"/>
            <a:ext cx="8786874" cy="685801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53641" y="5597183"/>
            <a:ext cx="6115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พัฒนาคุณภาพการศึกษาอย่างต่อเนื่อง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460562" y="1145382"/>
            <a:ext cx="441528" cy="381000"/>
          </a:xfrm>
          <a:prstGeom prst="smileyFac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428596" y="1893471"/>
            <a:ext cx="450441" cy="381000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456750" y="2756782"/>
            <a:ext cx="457886" cy="381000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422462" y="3495893"/>
            <a:ext cx="457886" cy="381000"/>
          </a:xfrm>
          <a:prstGeom prst="smileyFac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460561" y="4231659"/>
            <a:ext cx="457886" cy="381000"/>
          </a:xfrm>
          <a:prstGeom prst="smileyFac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498662" y="5587003"/>
            <a:ext cx="457886" cy="381000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44"/>
          <p:cNvSpPr/>
          <p:nvPr/>
        </p:nvSpPr>
        <p:spPr>
          <a:xfrm>
            <a:off x="456749" y="4901203"/>
            <a:ext cx="457886" cy="381000"/>
          </a:xfrm>
          <a:prstGeom prst="smileyFac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31" grpId="0"/>
      <p:bldP spid="34" grpId="0"/>
      <p:bldP spid="37" grpId="0"/>
      <p:bldP spid="40" grpId="0"/>
      <p:bldP spid="43" grpId="0"/>
      <p:bldP spid="27" grpId="0" animBg="1"/>
      <p:bldP spid="46" grpId="0"/>
      <p:bldP spid="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14600" y="4929212"/>
            <a:ext cx="3537857" cy="18002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5984" y="214290"/>
            <a:ext cx="3929090" cy="7001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2557" y="1143024"/>
            <a:ext cx="5029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1752624"/>
            <a:ext cx="50292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2557" y="2362224"/>
            <a:ext cx="5029200" cy="417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flipH="1">
            <a:off x="6500132" y="4260875"/>
            <a:ext cx="1808389" cy="882637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2743200" y="3022624"/>
            <a:ext cx="3183164" cy="990600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09207" y="4400573"/>
            <a:ext cx="28575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5029998"/>
            <a:ext cx="2857500" cy="304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4176" y="5562623"/>
            <a:ext cx="28575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8712" y="6143644"/>
            <a:ext cx="2857500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215074" y="5214950"/>
            <a:ext cx="2408464" cy="1285884"/>
          </a:xfrm>
          <a:prstGeom prst="leftArrow">
            <a:avLst>
              <a:gd name="adj1" fmla="val 61852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5922" y="4184675"/>
            <a:ext cx="24356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</a:t>
            </a:r>
          </a:p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คุณภาพภายใน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24129"/>
            <a:ext cx="3906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กำหนดมาตรฐานการศึกษาของสถานศึกษา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1143024"/>
            <a:ext cx="436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จัดทำแผนพัฒนาการจัดการศึกษาของสถานศึกษา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800" y="1701824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ดำเนินการตามแผนพัฒนาฯ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2362224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ตรวจสอบคุณภาพการศึกษา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1802" y="3088187"/>
            <a:ext cx="246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</a:t>
            </a:r>
          </a:p>
          <a:p>
            <a:pPr marL="514350" indent="-514350" algn="ctr"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ผลการติดตามตรวจสอบ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0357" y="4366590"/>
            <a:ext cx="223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ประเมินคุณภาพภายใน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4980308"/>
            <a:ext cx="251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สังเคราะห์ผลการประเมินฯ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200" y="5558158"/>
            <a:ext cx="179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วิเคราะห์จุดด้อย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14678" y="6143644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กำหนดแนวทางการพัฒนา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52547" y="5500702"/>
            <a:ext cx="1891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พัฒนาคุณภาพการ</a:t>
            </a:r>
          </a:p>
          <a:p>
            <a:pPr marL="514350" indent="-514350">
              <a:buNone/>
            </a:pPr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ศึกษาอย่างต่อเนื่อง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9028" y="3581424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ไม่เป็นไปตามแผน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40916" y="3962424"/>
            <a:ext cx="1502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เป็นไปตามแผน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Flowchart: Document 27"/>
          <p:cNvSpPr/>
          <p:nvPr/>
        </p:nvSpPr>
        <p:spPr>
          <a:xfrm flipH="1">
            <a:off x="7199993" y="2286024"/>
            <a:ext cx="1737632" cy="965068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19043" y="2301472"/>
            <a:ext cx="1848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รายงานการติดตาม</a:t>
            </a:r>
          </a:p>
          <a:p>
            <a:pPr marL="514350" indent="-51435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ตรวจสอบคุณภาพ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176312" y="1038606"/>
            <a:ext cx="228600" cy="872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87157" y="1519559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87157" y="2108224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34782" y="2779570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0" idx="0"/>
          </p:cNvCxnSpPr>
          <p:nvPr/>
        </p:nvCxnSpPr>
        <p:spPr>
          <a:xfrm>
            <a:off x="4337957" y="4013224"/>
            <a:ext cx="0" cy="38734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37957" y="4800623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49069" y="5331790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52926" y="5950104"/>
            <a:ext cx="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66707" y="4575197"/>
            <a:ext cx="7261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>
            <a:off x="6801757" y="2570897"/>
            <a:ext cx="37578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8200" y="630218"/>
            <a:ext cx="1376346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157" y="1333524"/>
            <a:ext cx="914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315357" y="1930424"/>
            <a:ext cx="43724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58157" y="611856"/>
            <a:ext cx="0" cy="580756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315357" y="1912167"/>
            <a:ext cx="9071" cy="15964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" idx="1"/>
          </p:cNvCxnSpPr>
          <p:nvPr/>
        </p:nvCxnSpPr>
        <p:spPr>
          <a:xfrm flipH="1">
            <a:off x="1315357" y="3517924"/>
            <a:ext cx="14278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38200" y="6419425"/>
            <a:ext cx="2057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053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19664"/>
            <a:ext cx="9080500" cy="14790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29" y="3733800"/>
            <a:ext cx="9080500" cy="990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00" y="1131887"/>
            <a:ext cx="9080500" cy="990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29" y="2252752"/>
            <a:ext cx="9080500" cy="1371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7404100" cy="582684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มาตรฐานการอาชีวศึกษาระดับปริญญา  พ.ศ. 2558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2857" y="2216222"/>
            <a:ext cx="7425872" cy="984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มาตรฐานการอาชีวศึกษาระดับประกาศนียบัตรวิชาชีพ          และระดับประกาศนียบัตรวิชาชีพชั้นสูง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พ.ศ. 2559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3719514"/>
            <a:ext cx="8229600" cy="50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มาตรฐานการอาชีวศึกษาสำหรับการฝึกอบรมวิชาชีพ พ.ศ. 2560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3042" y="4857760"/>
            <a:ext cx="8229600" cy="1081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มาตรฐานการประเมินและรับรองคุณภาพสถานศึกษา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ด้านอาชีวศึกษา ระดับภาคพื้นเอเซียแปซิฟิก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(APACC)</a:t>
            </a:r>
          </a:p>
        </p:txBody>
      </p:sp>
      <p:sp>
        <p:nvSpPr>
          <p:cNvPr id="7" name="AutoShape 6" descr="Related image"/>
          <p:cNvSpPr>
            <a:spLocks noChangeAspect="1" noChangeArrowheads="1"/>
          </p:cNvSpPr>
          <p:nvPr/>
        </p:nvSpPr>
        <p:spPr bwMode="auto">
          <a:xfrm>
            <a:off x="63500" y="-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1729" y="1131887"/>
            <a:ext cx="1634671" cy="990600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96157" y="2252752"/>
            <a:ext cx="1536700" cy="1371600"/>
          </a:xfrm>
          <a:prstGeom prst="homePlate">
            <a:avLst/>
          </a:prstGeom>
          <a:solidFill>
            <a:srgbClr val="CC00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1729" y="3730604"/>
            <a:ext cx="1591128" cy="990600"/>
          </a:xfrm>
          <a:prstGeom prst="homePlate">
            <a:avLst/>
          </a:prstGeom>
          <a:solidFill>
            <a:srgbClr val="66FF3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0" y="4862514"/>
            <a:ext cx="1676400" cy="147903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125520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en-US" sz="7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2729" y="2344720"/>
            <a:ext cx="1177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7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7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0182" y="3582791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7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7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982" y="5030591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7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7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76200"/>
            <a:ext cx="4419600" cy="990600"/>
          </a:xfrm>
        </p:spPr>
        <p:txBody>
          <a:bodyPr>
            <a:no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08" y="1600200"/>
            <a:ext cx="6086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12 ตัวบ่งชี้ 30 ตัวชี้วัดความสำเร็จ</a:t>
            </a:r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2071670" y="3071810"/>
            <a:ext cx="3340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1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ตัวบ่งชี้ </a:t>
            </a:r>
            <a:endParaRPr lang="en-US" sz="3000" b="1" dirty="0"/>
          </a:p>
        </p:txBody>
      </p:sp>
      <p:sp>
        <p:nvSpPr>
          <p:cNvPr id="11" name="Rectangle 10"/>
          <p:cNvSpPr/>
          <p:nvPr/>
        </p:nvSpPr>
        <p:spPr>
          <a:xfrm>
            <a:off x="2143108" y="4225904"/>
            <a:ext cx="3258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12 ตัวบ่งชี้ 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08" y="5943600"/>
            <a:ext cx="5154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37 ตังบ่งชี้ 91 ตัวบ่งชี้ย่อย 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13" grpId="0" animBg="1"/>
      <p:bldP spid="22" grpId="0" animBg="1"/>
      <p:bldP spid="3" grpId="0" build="p"/>
      <p:bldP spid="4" grpId="0"/>
      <p:bldP spid="5" grpId="0"/>
      <p:bldP spid="6" grpId="0"/>
      <p:bldP spid="12" grpId="0" animBg="1"/>
      <p:bldP spid="17" grpId="0" animBg="1"/>
      <p:bldP spid="18" grpId="0" animBg="1"/>
      <p:bldP spid="20" grpId="0" animBg="1"/>
      <p:bldP spid="14" grpId="0"/>
      <p:bldP spid="28" grpId="0"/>
      <p:bldP spid="29" grpId="0"/>
      <p:bldP spid="30" grpId="0"/>
      <p:bldP spid="2" grpId="0"/>
      <p:bldP spid="9" grpId="0"/>
      <p:bldP spid="10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6" y="6437086"/>
            <a:ext cx="4343400" cy="57331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 (Key Performance Indicator) = 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ตัวชี้วัดความสำเร็จ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193330"/>
              </p:ext>
            </p:extLst>
          </p:nvPr>
        </p:nvGraphicFramePr>
        <p:xfrm>
          <a:off x="179512" y="1066800"/>
          <a:ext cx="8715436" cy="516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59"/>
                <a:gridCol w="4181905"/>
                <a:gridCol w="1030124"/>
                <a:gridCol w="991948"/>
                <a:gridCol w="1121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มาตรฐานที่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19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สาขา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63918"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endParaRPr lang="en-US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0996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มาตรฐานการอาชีวศึกษาระดับปริญญา พ.ศ. 2558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5741788"/>
            <a:ext cx="4848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96" y="20176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บัณฑิตสายเทคโนโลยี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สายปฏิบัติการ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3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          7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307181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การการอาชีวศึกษาระดับปริญญา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ธรรมาภิ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บาลของการบริหาร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ด้านพันธกิจของการบริหารสถาบัน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4	       4	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787681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การสร้างและพัฒนาสังคม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2           2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และสังคม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แห่งการเรียนรู้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04800" y="76200"/>
            <a:ext cx="96012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  มาตรฐานการอาชีวศึกษาระดับ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ปวช.และระดับ ปวส. พ.ศ. 25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59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815412"/>
              </p:ext>
            </p:extLst>
          </p:nvPr>
        </p:nvGraphicFramePr>
        <p:xfrm>
          <a:off x="442858" y="1295400"/>
          <a:ext cx="8301039" cy="403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520"/>
                <a:gridCol w="5438456"/>
                <a:gridCol w="1100063"/>
              </a:tblGrid>
              <a:tr h="852812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มาตรฐานที่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63918"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2976" y="2357430"/>
            <a:ext cx="764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ด้านผลการจัดการศึกษา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5348" y="3048656"/>
            <a:ext cx="764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การบริหารจัดการศึกษา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348" y="3643314"/>
            <a:ext cx="782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การจัดการเรียนการสอนที่เน้นผู้เรียนเป็นสำคัญ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14346" y="4214818"/>
            <a:ext cx="8853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4.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การประกันคุณภาพภายใน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4834606"/>
            <a:ext cx="4719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2" y="0"/>
            <a:ext cx="914399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มาตรฐานการอาชีวศึกษาสำหรับการฝึกอบรมวิชาชีพ</a:t>
            </a: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พ.ศ. 25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60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0381849"/>
              </p:ext>
            </p:extLst>
          </p:nvPr>
        </p:nvGraphicFramePr>
        <p:xfrm>
          <a:off x="533400" y="1546204"/>
          <a:ext cx="8153399" cy="460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172"/>
                <a:gridCol w="5207373"/>
                <a:gridCol w="1214854"/>
              </a:tblGrid>
              <a:tr h="852812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มาตรฐานที่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63918"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6328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85804" y="600076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หมายเหตุ</a:t>
            </a:r>
            <a:r>
              <a:rPr lang="en-US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: </a:t>
            </a:r>
            <a:r>
              <a:rPr lang="th-TH" sz="2400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ยังไม่ผ่านความเห็นชอบและประกาศใช้จากกระทรวงศึกษาธิการ (27 เม.ย. 60)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48" y="2590800"/>
            <a:ext cx="7972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2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3276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6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4000504"/>
            <a:ext cx="8501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การจัดการเรียนการสอนที่เน้น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2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4959697"/>
            <a:ext cx="796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4.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การประกันคุณภาพภายใน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5643578"/>
            <a:ext cx="7896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7" grpId="0"/>
      <p:bldP spid="3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-76200"/>
            <a:ext cx="9296400" cy="9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มาตรฐานการประเมินและรับรอง</a:t>
            </a:r>
            <a:r>
              <a:rPr lang="en-US" sz="3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ระดับภาคพื้นเอเซียแปซิฟิค (</a:t>
            </a:r>
            <a:r>
              <a:rPr lang="en-US" sz="3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APACC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) 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2376901"/>
              </p:ext>
            </p:extLst>
          </p:nvPr>
        </p:nvGraphicFramePr>
        <p:xfrm>
          <a:off x="214282" y="1285860"/>
          <a:ext cx="8643996" cy="512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4562500"/>
                <a:gridCol w="1219200"/>
                <a:gridCol w="1219200"/>
                <a:gridCol w="857278"/>
              </a:tblGrid>
              <a:tr h="8528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Criterion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Indicator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Element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Point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47386"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5748" y="2143780"/>
            <a:ext cx="85820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    Governance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Management             3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12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50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774" y="2722602"/>
            <a:ext cx="87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2.     Teaching and Learning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11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120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74" y="3319790"/>
            <a:ext cx="87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      Faculty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Staff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3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13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70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426" y="3820180"/>
            <a:ext cx="87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4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Research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Development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  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9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50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343400"/>
            <a:ext cx="1059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      Extension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Consultancy and Linkages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6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10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174" y="4866620"/>
            <a:ext cx="8609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6.      Resources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13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25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110 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426" y="5420633"/>
            <a:ext cx="85867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7.      Support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Students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11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50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27" y="5943853"/>
            <a:ext cx="85867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TOTAL                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37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91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500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1429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th-TH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มาตรฐานการอาชีวศึกษาระดับ</a:t>
            </a:r>
            <a:r>
              <a:rPr kumimoji="0" lang="th-TH" sz="3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kumimoji="0" lang="th-TH" sz="31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ปวช.</a:t>
            </a:r>
            <a:r>
              <a:rPr kumimoji="0" lang="th-TH" sz="3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และระดับ </a:t>
            </a:r>
            <a:r>
              <a:rPr kumimoji="0" lang="th-TH" sz="31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ปวส.</a:t>
            </a:r>
            <a:r>
              <a:rPr lang="th-TH" sz="3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</a:t>
            </a:r>
            <a:r>
              <a:rPr kumimoji="0" lang="th-TH" sz="3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2559 กับ พ.ศ. 2555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1041"/>
              </p:ext>
            </p:extLst>
          </p:nvPr>
        </p:nvGraphicFramePr>
        <p:xfrm>
          <a:off x="304800" y="1524000"/>
          <a:ext cx="8617731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520"/>
                <a:gridCol w="4111211"/>
              </a:tblGrid>
              <a:tr h="94869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2559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2555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4869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4869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48690"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5185" y="249936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 ด้าน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ผลการจัดการศึกษา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413760"/>
            <a:ext cx="8562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ความพึงพอใจที่มีต่อ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          ตัว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1.8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1.9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ของผู้สำเร็จ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	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393942"/>
            <a:ext cx="8517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ร้อยละของผู้สำเร็จ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ตัว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1.7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กับจำนวน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ผู้เข้าเรียน    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214290"/>
            <a:ext cx="90678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 ปวช.และระดับ ปวส. 2559 กับ </a:t>
            </a:r>
            <a:endParaRPr lang="en-US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2555 (ต่อ)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5926142"/>
              </p:ext>
            </p:extLst>
          </p:nvPr>
        </p:nvGraphicFramePr>
        <p:xfrm>
          <a:off x="500034" y="1511638"/>
          <a:ext cx="810739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3892548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2559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2555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28596" y="2717443"/>
            <a:ext cx="7997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2.1 ระดับ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       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ไม่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บริหาร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ตามแนวทาง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สถานศึกษาคุณธรรม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4286256"/>
            <a:ext cx="7997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2.2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คุณภาพในการดำเนินการ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3.4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นโยบาย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สำคัญของหน่วยงานต้นสังกัด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5281931"/>
            <a:ext cx="7939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2.3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	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3.10 + ประเด็น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 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จัดการ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ด้านบุคลากร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121238"/>
            <a:ext cx="35745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การบริหารจัดการศึกษา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Image result for templat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636" name="AutoShape 4" descr="Image result for templat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6113" y="1219200"/>
            <a:ext cx="77358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 “ We</a:t>
            </a:r>
            <a:r>
              <a:rPr lang="th-TH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 </a:t>
            </a:r>
            <a:r>
              <a:rPr lang="en-US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 have </a:t>
            </a:r>
            <a:r>
              <a:rPr lang="th-TH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 </a:t>
            </a:r>
            <a:endParaRPr lang="en-US" sz="6000" b="1" dirty="0" smtClean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Stencil" panose="040409050D0802020404" pitchFamily="82" charset="0"/>
              <a:cs typeface="DSU_PatPong Extended" panose="020B0604020202020204" pitchFamily="34" charset="-34"/>
            </a:endParaRPr>
          </a:p>
          <a:p>
            <a:pPr algn="ctr"/>
            <a:r>
              <a:rPr lang="en-US" sz="6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good </a:t>
            </a:r>
            <a:r>
              <a:rPr lang="en-US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schools </a:t>
            </a:r>
            <a:r>
              <a:rPr lang="th-TH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 </a:t>
            </a:r>
            <a:endParaRPr lang="en-US" sz="6000" b="1" dirty="0" smtClean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Stencil" panose="040409050D0802020404" pitchFamily="82" charset="0"/>
              <a:cs typeface="DSU_PatPong Extended" panose="020B0604020202020204" pitchFamily="34" charset="-34"/>
            </a:endParaRPr>
          </a:p>
          <a:p>
            <a:pPr algn="ctr"/>
            <a:r>
              <a:rPr lang="en-US" sz="6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but </a:t>
            </a:r>
            <a:r>
              <a:rPr lang="th-TH" sz="6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 </a:t>
            </a:r>
            <a:endParaRPr lang="en-US" sz="6000" b="1" dirty="0" smtClean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Stencil" panose="040409050D0802020404" pitchFamily="82" charset="0"/>
              <a:cs typeface="DSU_PatPong Extended" panose="020B0604020202020204" pitchFamily="34" charset="-34"/>
            </a:endParaRPr>
          </a:p>
          <a:p>
            <a:pPr algn="ctr"/>
            <a:r>
              <a:rPr lang="en-US" sz="6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bad </a:t>
            </a:r>
            <a:r>
              <a:rPr lang="en-US" sz="6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  <a:cs typeface="DSU_PatPong Extended" panose="020B0604020202020204" pitchFamily="34" charset="-34"/>
              </a:rPr>
              <a:t>education”</a:t>
            </a:r>
            <a:endParaRPr lang="en-US" sz="600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Stencil" panose="040409050D0802020404" pitchFamily="82" charset="0"/>
              <a:cs typeface="DSU_PatPong Extended" panose="020B0604020202020204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4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 ปวช.และระดับ </a:t>
            </a:r>
            <a:r>
              <a:rPr lang="th-TH" sz="3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ปวส.</a:t>
            </a: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2559 </a:t>
            </a: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พ.ศ. 2555 (ต่อ)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481732"/>
              </p:ext>
            </p:extLst>
          </p:nvPr>
        </p:nvGraphicFramePr>
        <p:xfrm>
          <a:off x="685319" y="1143000"/>
          <a:ext cx="810739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871"/>
                <a:gridCol w="3863519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2559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2555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41348" y="2348805"/>
            <a:ext cx="7997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ระดับคุณภาพในการ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	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3.11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322" y="3429000"/>
            <a:ext cx="7947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2.5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ระดับคุณภาพในการบริหาร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3.5+3.8+3.9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ด้านครุภัณฑ์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ด้านข้อมูลสารสนเทศ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673" y="4975223"/>
            <a:ext cx="7939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	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3.12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ร่วมมือเพื่อบริหารจัดการศึกษา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023" y="1752600"/>
            <a:ext cx="33922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ด้านการบริหารจัดการศึกษา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1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 ปวช.และระดับ </a:t>
            </a:r>
            <a:r>
              <a:rPr lang="th-TH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ปวส.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2559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พ.ศ. 2555 (ต่อ)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4555618"/>
              </p:ext>
            </p:extLst>
          </p:nvPr>
        </p:nvGraphicFramePr>
        <p:xfrm>
          <a:off x="457200" y="1229826"/>
          <a:ext cx="837723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619"/>
                <a:gridCol w="4188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2559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2555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1948" y="2322493"/>
            <a:ext cx="7743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3.1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ระดับคุณภาพในการจัดการ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	           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2.2+2.3+2.4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สอนรายวิชา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34" y="3236893"/>
            <a:ext cx="7783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3.2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ระดับคุณภาพในการพัฒนารายวิชา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กลุ่ม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143380"/>
            <a:ext cx="848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3.3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ระดับคุณภาพในการจัด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	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1.3+2.5+5.1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+ ประเด็นใหม่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7608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3.4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ระดับคุณภาพในการจัด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	           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4.1+6.1+6.2+6.3+6.4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เสริม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785926"/>
            <a:ext cx="81439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ด้านการจัดการเรียนการสอน ที่เน้นผู้เรียนเป็นสำคัญ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472" y="428604"/>
            <a:ext cx="8429652" cy="677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มาตรฐานการอาชีวศึกษาระดับ ปวช.และระดับ ปวส. 2559 กับ </a:t>
            </a:r>
            <a:endParaRPr lang="en-US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2555 (ต่อ)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2542046"/>
              </p:ext>
            </p:extLst>
          </p:nvPr>
        </p:nvGraphicFramePr>
        <p:xfrm>
          <a:off x="538162" y="1844040"/>
          <a:ext cx="83772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619"/>
                <a:gridCol w="4188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2559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มาตรฐานและตัวบ่งชี้ พ.ศ. 2555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2910" y="2928934"/>
            <a:ext cx="7743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		</a:t>
            </a:r>
            <a:r>
              <a:rPr lang="th-TH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</a:t>
            </a:r>
            <a:r>
              <a:rPr lang="th-TH" b="1" dirty="0" smtClean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7.1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ประกัน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คุณภาพภายใน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3929066"/>
            <a:ext cx="7783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4.2 ร้อย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ละของตัวบ่งชี้ที่มีการ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ไม่ปรากฏ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2405714"/>
            <a:ext cx="79978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ด้านการประกันคุณภาพภายใน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1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2679659"/>
            <a:ext cx="8429652" cy="677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เกี่ยวกับการประกันคุณภาพภายในตามมาตรฐาน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การอาชีวศึกษาระดับประกาศนียบัตรวิชาชีพ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และระดับประกาศนียบัตรวิชาชีพชั้นสูง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2559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1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4282" y="1428736"/>
            <a:ext cx="2143140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Pentagon 1"/>
          <p:cNvSpPr/>
          <p:nvPr/>
        </p:nvSpPr>
        <p:spPr>
          <a:xfrm>
            <a:off x="1123528" y="2433581"/>
            <a:ext cx="7897688" cy="129614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endParaRPr lang="en-US" sz="2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1275928" y="3975093"/>
            <a:ext cx="7817296" cy="129614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endParaRPr lang="en-US" sz="2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80256" y="2433581"/>
            <a:ext cx="1296144" cy="12961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380256" y="3975093"/>
            <a:ext cx="1296144" cy="12961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4794" y="2497664"/>
            <a:ext cx="6720134" cy="126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ให้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สถานศึกษาและหน่วยงานต้นสังกัด ดำเนินการประกันคุณภาพภายใน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 </a:t>
            </a:r>
            <a:r>
              <a:rPr lang="th-TH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กฎกระทรวงว่าด้วยระบบ หลักเกณฑ์และวิธีการประกันคุณภาพการศึกษา พ.ศ. 2553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020449"/>
            <a:ext cx="6681814" cy="126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ให้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สถานศึกษาจัดระบบการประกันคุณภาพในสถานศึกษา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th-TH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</a:t>
            </a:r>
            <a:r>
              <a:rPr lang="th-TH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ประกาศกระทรวงศึกษาธิการเรื่องให้ใช้มาตรฐานการอาชีวศึกษาระดับ </a:t>
            </a:r>
            <a:r>
              <a:rPr lang="th-TH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ปวช.</a:t>
            </a:r>
            <a:r>
              <a:rPr lang="th-TH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ปวส พ.ศ. 2559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50" y="65782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ปวช.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 2559</a:t>
            </a:r>
            <a:endParaRPr lang="en-US" sz="4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1500174"/>
            <a:ext cx="1523174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0" grpId="0" animBg="1"/>
      <p:bldP spid="4" grpId="0" animBg="1"/>
      <p:bldP spid="31" grpId="0" animBg="1"/>
      <p:bldP spid="3" grpId="0"/>
      <p:bldP spid="6" grpId="0"/>
      <p:bldP spid="1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999670" y="2233634"/>
            <a:ext cx="7964818" cy="112811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999670" y="3604490"/>
            <a:ext cx="8036826" cy="129614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106760" y="2233634"/>
            <a:ext cx="1264840" cy="1143000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51656" y="3604490"/>
            <a:ext cx="1296144" cy="12961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026782" y="5204690"/>
            <a:ext cx="7964818" cy="129614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sz="32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6760" y="5204690"/>
            <a:ext cx="1296144" cy="12961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2143" y="2422527"/>
            <a:ext cx="6535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ให้สถานศึกษาดำเนินการประกันคุณภาพ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อย่างต่อเนื่อง  เป็นประจำทุก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605234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ให้สถานศึกษาจัดทำ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รายงานประจำปี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ที่เป็นรายงานประเมินคุณภาพ</a:t>
            </a:r>
          </a:p>
          <a:p>
            <a:pPr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ภายในเสนอต่อคณะกรรมการสถานศึกษา หน่วยงานต้นสังกัดและหน่วยงาน</a:t>
            </a:r>
          </a:p>
          <a:p>
            <a:pPr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นั้นต่อสาธารณชน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332027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ให้สถานศึกษานำผลการประเมินคุณภาพทั้งภายในและภายนอก</a:t>
            </a:r>
          </a:p>
          <a:p>
            <a:pPr algn="thaiDist"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ไปประกอบการจัดทำ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แผนพัฒนาคุณภาพการศึกษาของสถานศึกษา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4446" y="76200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ปวช. และ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(ต่อ)</a:t>
            </a:r>
            <a:endParaRPr lang="en-US" sz="36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282" y="1357298"/>
            <a:ext cx="2143140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00034" y="1428736"/>
            <a:ext cx="221457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74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4" grpId="0" animBg="1"/>
      <p:bldP spid="31" grpId="0" animBg="1"/>
      <p:bldP spid="9" grpId="0" animBg="1"/>
      <p:bldP spid="10" grpId="0" animBg="1"/>
      <p:bldP spid="3" grpId="0"/>
      <p:bldP spid="6" grpId="0"/>
      <p:bldP spid="7" grpId="0"/>
      <p:bldP spid="16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07174" y="2357430"/>
            <a:ext cx="7964818" cy="128588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1107174" y="3857628"/>
            <a:ext cx="8036826" cy="271464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14264" y="2357430"/>
            <a:ext cx="1264840" cy="1357322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214282" y="3857628"/>
            <a:ext cx="1296144" cy="27146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290" y="257174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ให้สถานศึกษาจัดให้มีการประเมินคุณภาพ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ทุกปี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การศึกษา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นับตั้งแต่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ภาค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เรียนที่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สิ้นสุดภาคเรียนฤดู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ร้อน ของปีการศึกษา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28" y="4000504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สถานศึกษาดำเนินการตาม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เกณฑ์การดำเนินการตามมาตรฐาน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การอาชีวศึกษาระดับ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ปวช. และระดับ ปวส. พ.ศ. 2559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โดยสถานศึกษาต้องมีความตระหนักเห็นความสำคัญและมีความพยายามในการดำเนินการประกัน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คุณภาพภายใน เพื่อการพัฒนาคุณภาพการศึกษาและการพัฒนามาตรฐานการศึกษา โดยการพัฒนา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แต่ละตัวบ่งชี้ จากระดับคุณภาพในปัจจุบัน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ไปสู่ระดับคุณภาพ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ดีมาก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ในทุกตัวบ่งชี้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4446" y="76200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ตามมาตรฐานการอาชีวศึกษาระดับ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.2559 (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282" y="1498345"/>
            <a:ext cx="2472747" cy="644771"/>
            <a:chOff x="-3614760" y="2405755"/>
            <a:chExt cx="2472747" cy="644771"/>
          </a:xfrm>
        </p:grpSpPr>
        <p:sp>
          <p:nvSpPr>
            <p:cNvPr id="11" name="Rounded Rectangle 10"/>
            <p:cNvSpPr/>
            <p:nvPr/>
          </p:nvSpPr>
          <p:spPr>
            <a:xfrm>
              <a:off x="-3614760" y="2405755"/>
              <a:ext cx="2472747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3171905" y="2465751"/>
              <a:ext cx="13869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แนวปฏิบัติ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0208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4" grpId="0" animBg="1"/>
      <p:bldP spid="31" grpId="0" animBg="1"/>
      <p:bldP spid="3" grpId="0"/>
      <p:bldP spid="6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1107174" y="2430697"/>
            <a:ext cx="8036826" cy="249373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259160" y="2430697"/>
            <a:ext cx="1296144" cy="2493734"/>
          </a:xfrm>
          <a:prstGeom prst="chevron">
            <a:avLst>
              <a:gd name="adj" fmla="val 2530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3447" y="2554179"/>
            <a:ext cx="662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ในการประเมินคุณภาพภายใน</a:t>
            </a:r>
            <a:r>
              <a:rPr lang="th-TH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โดยสถานศึกษา</a:t>
            </a:r>
            <a:r>
              <a:rPr lang="th-TH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ของตัวบ่งชี้ที่ 1.1,1.2,2.3,3.1,3.2,3.3 และ 3.4 ให้สถานศึกษาเก็บข้อมูล โดยจำแนกตามระดับการศึกษา สาขางานหรือแผนกวิชา คณะวิชา </a:t>
            </a:r>
            <a:r>
              <a:rPr lang="th-TH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และในภาพรวม</a:t>
            </a:r>
            <a:r>
              <a:rPr lang="th-TH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SarabunPSK" pitchFamily="34" charset="-34"/>
                <a:cs typeface="TH SarabunPSK" pitchFamily="34" charset="-34"/>
              </a:rPr>
              <a:t>ของสถานศึกษา เพื่อประโยชน์ในการวิเคราะห์จุดแข็ง จุดอ่อน และแนวทางการพัฒนาต่อไป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4446" y="152400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ตามมาตรฐานการอาชีวศึกษาระดับ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.2559 (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4282" y="1428736"/>
            <a:ext cx="2472747" cy="644771"/>
            <a:chOff x="-3614760" y="2405755"/>
            <a:chExt cx="2472747" cy="644771"/>
          </a:xfrm>
        </p:grpSpPr>
        <p:sp>
          <p:nvSpPr>
            <p:cNvPr id="8" name="Rounded Rectangle 7"/>
            <p:cNvSpPr/>
            <p:nvPr/>
          </p:nvSpPr>
          <p:spPr>
            <a:xfrm>
              <a:off x="-3614760" y="2405755"/>
              <a:ext cx="2472747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3171905" y="2465751"/>
              <a:ext cx="13869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แนวปฏิบัติ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4304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6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446" y="76200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ปวช. และ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 2559 (ต่อ)</a:t>
            </a:r>
            <a:endParaRPr lang="en-US" sz="36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3528" y="2057399"/>
            <a:ext cx="8712967" cy="3598149"/>
          </a:xfrm>
          <a:prstGeom prst="downArrow">
            <a:avLst>
              <a:gd name="adj1" fmla="val 78392"/>
              <a:gd name="adj2" fmla="val 234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1571604" y="2057400"/>
            <a:ext cx="6400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ระดับความพึงพอใจที่มีต่อคุณภาพของผู้สำเร็จการศึกษา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8800" y="2960561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ระดับคุณภาพในการบริหารจัดการด้านบุคลากร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2548590"/>
            <a:ext cx="617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ร้อยละของผู้สำเร็จการศึกษาเทียบกับจำนวนผู้เข้าเรียน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8800" y="3405846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ระดับคุณภาพในการจัดการเรียนการสอน รายวิชา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3834474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ระดับคุณภาพในการพัฒนารายวิชาหรือกลุ่มวิชา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8800" y="4255961"/>
            <a:ext cx="4654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ระดับคุณภาพในการจัดการศึกษา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4647141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 ระดับคุณภาพในการจัดกิจกรรมเสริมหลักสูตร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0" y="5655549"/>
            <a:ext cx="7948642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5608654"/>
            <a:ext cx="794388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เก็บรวบรวมข้อมูลจำแนกตาม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ระดับการศึกษา</a:t>
            </a: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สาขางาน/สาขาวิชาและภาพรวม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00100" y="1285860"/>
            <a:ext cx="2472747" cy="644771"/>
            <a:chOff x="-3614760" y="2405755"/>
            <a:chExt cx="2472747" cy="644771"/>
          </a:xfrm>
        </p:grpSpPr>
        <p:sp>
          <p:nvSpPr>
            <p:cNvPr id="22" name="Rounded Rectangle 21"/>
            <p:cNvSpPr/>
            <p:nvPr/>
          </p:nvSpPr>
          <p:spPr>
            <a:xfrm>
              <a:off x="-3614760" y="2405755"/>
              <a:ext cx="2472747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171905" y="2465751"/>
              <a:ext cx="13869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แนวปฏิบัติ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4727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1071538" y="2500306"/>
            <a:ext cx="8072462" cy="328614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06760" y="2500306"/>
            <a:ext cx="1296144" cy="3286148"/>
          </a:xfrm>
          <a:prstGeom prst="chevron">
            <a:avLst>
              <a:gd name="adj" fmla="val 25308"/>
            </a:avLst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500306"/>
            <a:ext cx="6934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thaiDi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ในการประเมินคุณภาพภายใน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โดยสถานศึกษา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ถ้าตัวบ่งชี้ใดอยู่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endParaRPr lang="en-US" sz="2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 fontAlgn="auto">
              <a:spcAft>
                <a:spcPts val="0"/>
              </a:spcAft>
              <a:buFont typeface="Arial" pitchFamily="34" charset="0"/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ต้องปรับปรุงเร่งด่วน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</a:t>
            </a:r>
          </a:p>
          <a:p>
            <a:pPr marL="0" indent="0" algn="thaiDist" fontAlgn="auto">
              <a:spcAft>
                <a:spcPts val="0"/>
              </a:spcAft>
              <a:buFont typeface="Arial" pitchFamily="34" charset="0"/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ต้องวิเคราะห์สาเหตุ และพัฒนาให้อยู่ในระดับคุณภาพตั้งแต่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ขึ้น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ไปภายในปีถัดไป ถ้าไม่สามารถ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ปฏิบัติได้ให้หน่วยงานต้นสังกัด กำกับดูแล ติดตาม ตรวจสอบ ส่งเสริม สนับสนุน และร่วมกับสถานศึกษาพัฒนาให้อยู่ในระดับ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คุณภาพตั้งแต่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ขึ้นไปภายในปีต่อไป สำหรับตัวบ่งชี้ใดที่อยู่ในระดับคุณภาพ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สถานศึกษาจะต้อง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พัฒนาสู่ระดับคุณภาพ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ดีมาก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ต่อไป</a:t>
            </a:r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446" y="71414"/>
            <a:ext cx="878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ตามมาตรฐานการอาชีวศึกษาระดับ ปวช. และ </a:t>
            </a:r>
            <a:r>
              <a:rPr lang="th-TH" sz="36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2559 (ต่อ)</a:t>
            </a:r>
            <a:endParaRPr lang="en-US" sz="36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571612"/>
            <a:ext cx="2286016" cy="604781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0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6" grpId="0"/>
      <p:bldP spid="16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76200"/>
            <a:ext cx="7984951" cy="792163"/>
          </a:xfrm>
          <a:prstGeom prst="rect">
            <a:avLst/>
          </a:prstGeom>
          <a:ln w="57150" cap="flat" cmpd="thickThin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แนวคิดในการพัฒนาคุณภาพ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การศึกษาของสถานศึกษา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50784" y="1227495"/>
            <a:ext cx="7788415" cy="61789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50784" y="2137310"/>
            <a:ext cx="7788415" cy="61789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44506" y="3048000"/>
            <a:ext cx="7788415" cy="61789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80099" y="3924232"/>
            <a:ext cx="7788415" cy="936174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87356" y="5108614"/>
            <a:ext cx="7788415" cy="927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4613" y="5099684"/>
            <a:ext cx="77884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ภาระหน้าที่และความรับผิดชอบของทุกคนในองค์กร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ของหัวหน้างานประกัน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หรือของรองฯฝ่ายแผน หรือของ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 หรือ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ของใคร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คนใดคนหนึ่ง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2156" y="1219200"/>
            <a:ext cx="4211451" cy="6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สร้างคุณภาพ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สร้างภาพ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4744" y="2218095"/>
            <a:ext cx="6230273" cy="5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thaiDist">
              <a:spcBef>
                <a:spcPct val="20000"/>
              </a:spcBef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จัดการศึกษาให้มีคุณภาพ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จัดทำแฟ้มข้อมูลให้มีคุณภาพ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7358" y="3109686"/>
            <a:ext cx="7788414" cy="7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ปฏิบัติงานให้มีคุณภาพ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จัดเตรียมเอกสารหลักฐานให้ได้คะแนนสูงๆ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3557" y="3886200"/>
            <a:ext cx="7636015" cy="9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thaiDist">
              <a:spcBef>
                <a:spcPct val="20000"/>
              </a:spcBef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บูรณาการการประกันคุณภาพให้เป็น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ภาระงานปกติ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ct val="20000"/>
              </a:spcBef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เพิ่มภาระ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งานขึ้นมาใหม่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76200" y="1295400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Notched Right Arrow 18"/>
          <p:cNvSpPr/>
          <p:nvPr/>
        </p:nvSpPr>
        <p:spPr>
          <a:xfrm>
            <a:off x="76200" y="2135496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Notched Right Arrow 19"/>
          <p:cNvSpPr/>
          <p:nvPr/>
        </p:nvSpPr>
        <p:spPr>
          <a:xfrm>
            <a:off x="96157" y="3058967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96157" y="3990194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Notched Right Arrow 21"/>
          <p:cNvSpPr/>
          <p:nvPr/>
        </p:nvSpPr>
        <p:spPr>
          <a:xfrm>
            <a:off x="76200" y="5219399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69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8" grpId="0" animBg="1"/>
      <p:bldP spid="9" grpId="0"/>
      <p:bldP spid="4" grpId="0"/>
      <p:bldP spid="7" grpId="0"/>
      <p:bldP spid="5" grpId="0"/>
      <p:bldP spid="8" grpId="0"/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6072198" y="3111173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857488" y="3143248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3704" y="1371600"/>
            <a:ext cx="7969696" cy="742691"/>
          </a:xfrm>
          <a:prstGeom prst="horizontalScroll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Rectangle 34"/>
          <p:cNvSpPr/>
          <p:nvPr/>
        </p:nvSpPr>
        <p:spPr>
          <a:xfrm>
            <a:off x="-121096" y="1456077"/>
            <a:ext cx="8375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แนวปฏิบัติในการประเมินคุณภาพภายใน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โดยสถานศึกษา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(ทุกปี)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997" y="213360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3074" y="2133600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84927" y="2167984"/>
            <a:ext cx="233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ผลการประเมินปีถัดไป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605695"/>
            <a:ext cx="2428892" cy="14928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3550096" y="2665085"/>
            <a:ext cx="2307787" cy="14928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ectangle 29"/>
          <p:cNvSpPr/>
          <p:nvPr/>
        </p:nvSpPr>
        <p:spPr>
          <a:xfrm>
            <a:off x="6750497" y="2678641"/>
            <a:ext cx="1981200" cy="1492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301633" y="2857496"/>
            <a:ext cx="2506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</a:t>
            </a:r>
          </a:p>
          <a:p>
            <a:pPr>
              <a:buNone/>
            </a:pP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8097" y="2845713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ระดับพอใช้ </a:t>
            </a:r>
          </a:p>
          <a:p>
            <a:pPr algn="ctr"/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2928934"/>
            <a:ext cx="273367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และดำเนินการพัฒนา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072198" y="5320973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928926" y="5286388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472" y="4343400"/>
            <a:ext cx="1871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73074" y="4343400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84927" y="4377784"/>
            <a:ext cx="233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ผลการประเมินปีถัดไป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5720" y="4815495"/>
            <a:ext cx="2357454" cy="14928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Rectangle 37"/>
          <p:cNvSpPr/>
          <p:nvPr/>
        </p:nvSpPr>
        <p:spPr>
          <a:xfrm>
            <a:off x="3550096" y="4874885"/>
            <a:ext cx="2236349" cy="1492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Rectangle 38"/>
          <p:cNvSpPr/>
          <p:nvPr/>
        </p:nvSpPr>
        <p:spPr>
          <a:xfrm>
            <a:off x="6750497" y="4888441"/>
            <a:ext cx="1981200" cy="149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Rectangle 39"/>
          <p:cNvSpPr/>
          <p:nvPr/>
        </p:nvSpPr>
        <p:spPr>
          <a:xfrm>
            <a:off x="-785850" y="5019020"/>
            <a:ext cx="3116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02897" y="532382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ระดับดีมาก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1868" y="5072074"/>
            <a:ext cx="273367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และดำเนินการพัฒนา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4446" y="76200"/>
            <a:ext cx="8782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ปวช. และ </a:t>
            </a:r>
            <a:r>
              <a:rPr lang="th-TH" sz="32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 2559 (ต่อ)</a:t>
            </a:r>
            <a:endParaRPr lang="en-US" sz="32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5" grpId="0" animBg="1"/>
      <p:bldP spid="35" grpId="0"/>
      <p:bldP spid="4" grpId="0"/>
      <p:bldP spid="21" grpId="0"/>
      <p:bldP spid="22" grpId="0"/>
      <p:bldP spid="6" grpId="0" animBg="1"/>
      <p:bldP spid="26" grpId="0" animBg="1"/>
      <p:bldP spid="30" grpId="0" animBg="1"/>
      <p:bldP spid="7" grpId="0"/>
      <p:bldP spid="9" grpId="0"/>
      <p:bldP spid="8" grpId="0"/>
      <p:bldP spid="31" grpId="0" animBg="1"/>
      <p:bldP spid="32" grpId="0" animBg="1"/>
      <p:bldP spid="33" grpId="0"/>
      <p:bldP spid="34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28596" y="1357298"/>
            <a:ext cx="2714644" cy="730111"/>
          </a:xfrm>
          <a:prstGeom prst="roundRect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821572" y="3281501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en-US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20" y="1415911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แนวปฏิบัติ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61950" y="53876"/>
            <a:ext cx="8782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ปวช. และ </a:t>
            </a:r>
            <a:r>
              <a:rPr lang="th-TH" sz="32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 2559 (ต่อ)</a:t>
            </a:r>
            <a:endParaRPr lang="en-US" sz="32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34" y="2143116"/>
            <a:ext cx="8143932" cy="42180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00034" y="2123936"/>
            <a:ext cx="8001055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57150" algn="thaiDist" fontAlgn="auto">
              <a:spcAft>
                <a:spcPts val="0"/>
              </a:spcAft>
              <a:buNone/>
            </a:pP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ในการประเมินคุณภาพภายใน</a:t>
            </a: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โดยหน่วยงานต้นสังกัด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เพื่อติดตามตรวจสอบคุณภาพการศึกษาของสถานศึกษาอย่างน้อย</a:t>
            </a: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หนึ่งครั้งในทุกสามปี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ถ้าตัวบ่งชี้ใดอยู่ในระดับคุณภาพ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ต้องปรับปรุง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ต้องปรับปรุงเร่งด่วน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หน่วยงานต้นสังกัดต้องวิเคราะห์สาเหตุ ให้ข้อเสนอแนะ กำกับดูแล ติดตามตรวจสอบ ส่งเสริม สนับสนุนและร่วมกับสถานศึกษาพัฒนา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เพื่อให้อยู่ในระดับคุณภาพตั้งแต่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พอใช้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ขึ้นไป โดยให้มีการประเมินซ้ำในปีถัดไป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สำหรับตัวบ่งชี้ใดที่อยู่ในระดับคุณภาพ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พอใช้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ดี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หน่วยงานต้นสังกัดจะต้องพัฒนาสู่ระดับ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คุณภาพ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ดีมาก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ต่อไป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" name="Picture 6" descr="Image result for นักธุรกิ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38" y="5214950"/>
            <a:ext cx="1214462" cy="12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934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10" grpId="0"/>
      <p:bldP spid="2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76200" y="1274802"/>
            <a:ext cx="8851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ปฏิบัติในการประเมินคุณภาพภายใน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โดยหน่วยงานต้น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 (1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ใน 3 ปี)</a:t>
            </a:r>
            <a:endParaRPr lang="en-US" sz="3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172200" y="3276600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784519" y="3237064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5689" y="236220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00496" y="1785926"/>
            <a:ext cx="166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43702" y="2514600"/>
            <a:ext cx="2559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ผลการประเมินปีถัดไป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1450" y="2808784"/>
            <a:ext cx="2353436" cy="14928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Rectangle 41"/>
          <p:cNvSpPr/>
          <p:nvPr/>
        </p:nvSpPr>
        <p:spPr>
          <a:xfrm>
            <a:off x="3500430" y="2214554"/>
            <a:ext cx="2646948" cy="24448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Rectangle 42"/>
          <p:cNvSpPr/>
          <p:nvPr/>
        </p:nvSpPr>
        <p:spPr>
          <a:xfrm>
            <a:off x="6798434" y="3048042"/>
            <a:ext cx="2131283" cy="1121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Rectangle 43"/>
          <p:cNvSpPr/>
          <p:nvPr/>
        </p:nvSpPr>
        <p:spPr>
          <a:xfrm>
            <a:off x="279099" y="3048042"/>
            <a:ext cx="2506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ต้องปรับปรุง</a:t>
            </a:r>
          </a:p>
          <a:p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81800" y="3192329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ระดับพอใช้ </a:t>
            </a:r>
          </a:p>
          <a:p>
            <a:pPr algn="ctr"/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86182" y="2214554"/>
            <a:ext cx="2571768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วิเคราะห์สาเหตุ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ให้ข้อเสนอแนะ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กำกับดูแล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ติดตามตรวจสอบ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 สนับสนุน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6172200" y="5562600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784519" y="5523064"/>
            <a:ext cx="562735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5689" y="464820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00496" y="4734580"/>
            <a:ext cx="167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05642" y="4800600"/>
            <a:ext cx="233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ผลการประเมินปีถัดไป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5993" y="5165387"/>
            <a:ext cx="2436667" cy="1235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Rectangle 52"/>
          <p:cNvSpPr/>
          <p:nvPr/>
        </p:nvSpPr>
        <p:spPr>
          <a:xfrm>
            <a:off x="3409176" y="5219221"/>
            <a:ext cx="2694246" cy="11760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Rectangle 53"/>
          <p:cNvSpPr/>
          <p:nvPr/>
        </p:nvSpPr>
        <p:spPr>
          <a:xfrm>
            <a:off x="6820194" y="5344237"/>
            <a:ext cx="2109523" cy="1120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Rectangle 54"/>
          <p:cNvSpPr/>
          <p:nvPr/>
        </p:nvSpPr>
        <p:spPr>
          <a:xfrm>
            <a:off x="0" y="5368912"/>
            <a:ext cx="2100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endParaRPr lang="th-TH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23612" y="5638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ระดับดีมาก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85376" y="5279648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 สนับสนุนสถานศึกษา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4446" y="76200"/>
            <a:ext cx="8782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ปวช. และ </a:t>
            </a:r>
            <a:r>
              <a:rPr lang="th-TH" sz="3200" b="1" dirty="0" err="1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en-US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 2559 (ต่อ)</a:t>
            </a:r>
            <a:endParaRPr lang="en-US" sz="32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3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  <p:bldP spid="29" grpId="0" animBg="1"/>
      <p:bldP spid="30" grpId="0"/>
      <p:bldP spid="33" grpId="0"/>
      <p:bldP spid="40" grpId="0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/>
      <p:bldP spid="56" grpId="0"/>
      <p:bldP spid="57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995296" y="2209800"/>
            <a:ext cx="8036826" cy="2217483"/>
          </a:xfrm>
          <a:prstGeom prst="homePlate">
            <a:avLst/>
          </a:prstGeom>
          <a:solidFill>
            <a:srgbClr val="99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107174" y="4786322"/>
            <a:ext cx="8036826" cy="129614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38212" y="2209800"/>
            <a:ext cx="1264840" cy="2217483"/>
          </a:xfrm>
          <a:prstGeom prst="chevron">
            <a:avLst>
              <a:gd name="adj" fmla="val 25308"/>
            </a:avLst>
          </a:prstGeom>
          <a:solidFill>
            <a:srgbClr val="00FF00"/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14282" y="4786322"/>
            <a:ext cx="1296144" cy="12961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194" y="76200"/>
            <a:ext cx="87820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ln w="1905"/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หลักเกณฑ์และแนวปฏิบัติเกี่ยวกับการประกันคุณภาพภายใน ตามมาตรฐาน การอาชีวศึกษาระดับ ปวช. และ ปวส 2559 (ต่อ)</a:t>
            </a:r>
            <a:endParaRPr lang="en-US" sz="3400" b="1" dirty="0" smtClean="0">
              <a:ln w="1905"/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728" y="4786322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ประเมินใน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ะตัว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 ต้องประเมินตามประเด็นการ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วิธีการที่หลากหลาย เช่น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การสังเกตสภาพ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 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 </a:t>
            </a:r>
          </a:p>
          <a:p>
            <a:pPr algn="thaiDi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การตรวจสอบเอกสารหลักฐานที่เกี่ยวข้อง เป็นต้น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052" y="2267517"/>
            <a:ext cx="7055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การประเมินคุณภาพภายในโดยหน่วยงานต้นสังกัด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มีผลการประเมินทุกตัวบ่งชี้ อยู่ในระดับคุณภาพ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ดีมาก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 พิจารณาส่งเสริมสนับสนุน และร่วมกับสถานศึกษา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และเข้ารับการประเมินตาม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เกณฑ์มาตรฐาน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และตัวบ่งชี้ของ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 เพื่อการ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รับรองในระดับนานาชาติต่อไป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7158" y="1428736"/>
            <a:ext cx="2472747" cy="644771"/>
            <a:chOff x="-3614760" y="2405755"/>
            <a:chExt cx="2472747" cy="644771"/>
          </a:xfrm>
        </p:grpSpPr>
        <p:sp>
          <p:nvSpPr>
            <p:cNvPr id="13" name="Rounded Rectangle 12"/>
            <p:cNvSpPr/>
            <p:nvPr/>
          </p:nvSpPr>
          <p:spPr>
            <a:xfrm>
              <a:off x="-3614760" y="2405755"/>
              <a:ext cx="2472747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171905" y="2465751"/>
              <a:ext cx="13869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แนวปฏิบัติ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/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85720" y="2822535"/>
            <a:ext cx="8429652" cy="677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เกณฑ์การดำเนินการตามมาตรฐาน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การอาชีวศึกษาระดับประกาศนียบัตรวิชาชีพ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และระดับประกาศนียบัตรวิชาชีพชั้นสูง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2559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2484" y="914400"/>
            <a:ext cx="8505796" cy="657212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668" y="1041057"/>
            <a:ext cx="8301038" cy="6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ตัวบ่งชี้ที่ 1.1 ระดับความพึงพอใจที่มีต่อคุณภาพของผู้สำเร็จการศึกษา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945" y="2000240"/>
            <a:ext cx="8519455" cy="4114800"/>
          </a:xfrm>
          <a:prstGeom prst="roundRect">
            <a:avLst/>
          </a:prstGeom>
          <a:noFill/>
          <a:ln w="38100">
            <a:solidFill>
              <a:srgbClr val="CC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ectangle 30"/>
          <p:cNvSpPr/>
          <p:nvPr/>
        </p:nvSpPr>
        <p:spPr>
          <a:xfrm>
            <a:off x="533401" y="2219101"/>
            <a:ext cx="8163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คุณภาพของผู้สำเร็จ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การศึกษาตามกรอบมาตรฐาน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คุณวุฒิอาชีวศึกษา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แห่งชาติ พ.ศ. 2556</a:t>
            </a:r>
          </a:p>
        </p:txBody>
      </p:sp>
      <p:sp>
        <p:nvSpPr>
          <p:cNvPr id="9" name="Oval 8"/>
          <p:cNvSpPr/>
          <p:nvPr/>
        </p:nvSpPr>
        <p:spPr>
          <a:xfrm>
            <a:off x="3723045" y="4538171"/>
            <a:ext cx="2421420" cy="12683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7008811" y="4461972"/>
            <a:ext cx="1835838" cy="13445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5" name="Group 4"/>
          <p:cNvGrpSpPr/>
          <p:nvPr/>
        </p:nvGrpSpPr>
        <p:grpSpPr>
          <a:xfrm>
            <a:off x="1329453" y="3303350"/>
            <a:ext cx="1219200" cy="1187735"/>
            <a:chOff x="868030" y="2971800"/>
            <a:chExt cx="1219200" cy="1187735"/>
          </a:xfrm>
          <a:solidFill>
            <a:srgbClr val="92D050"/>
          </a:solidFill>
        </p:grpSpPr>
        <p:sp>
          <p:nvSpPr>
            <p:cNvPr id="12" name="Oval 11"/>
            <p:cNvSpPr/>
            <p:nvPr/>
          </p:nvSpPr>
          <p:spPr>
            <a:xfrm>
              <a:off x="868030" y="2971800"/>
              <a:ext cx="1219200" cy="8622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1264830" y="3794267"/>
              <a:ext cx="425597" cy="365268"/>
            </a:xfrm>
            <a:prstGeom prst="triangle">
              <a:avLst>
                <a:gd name="adj" fmla="val 478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08627" y="3334704"/>
            <a:ext cx="1219200" cy="1160643"/>
            <a:chOff x="868030" y="2971800"/>
            <a:chExt cx="1219200" cy="11606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868030" y="2971800"/>
              <a:ext cx="1219200" cy="8622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1264830" y="3767175"/>
              <a:ext cx="425597" cy="365268"/>
            </a:xfrm>
            <a:prstGeom prst="triangle">
              <a:avLst>
                <a:gd name="adj" fmla="val 478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9811" y="3334704"/>
            <a:ext cx="1219200" cy="1160643"/>
            <a:chOff x="868030" y="2971800"/>
            <a:chExt cx="1219200" cy="1160643"/>
          </a:xfrm>
          <a:solidFill>
            <a:srgbClr val="C00000"/>
          </a:solidFill>
        </p:grpSpPr>
        <p:sp>
          <p:nvSpPr>
            <p:cNvPr id="20" name="Oval 19"/>
            <p:cNvSpPr/>
            <p:nvPr/>
          </p:nvSpPr>
          <p:spPr>
            <a:xfrm>
              <a:off x="868030" y="2971800"/>
              <a:ext cx="1219200" cy="8622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1264830" y="3767175"/>
              <a:ext cx="425597" cy="365268"/>
            </a:xfrm>
            <a:prstGeom prst="triangle">
              <a:avLst>
                <a:gd name="adj" fmla="val 478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103571" y="4663479"/>
            <a:ext cx="1704313" cy="1071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</a:p>
          <a:p>
            <a:pPr marL="514350" lvl="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843649" y="4510556"/>
            <a:ext cx="2100416" cy="1295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ectangle 21"/>
          <p:cNvSpPr/>
          <p:nvPr/>
        </p:nvSpPr>
        <p:spPr>
          <a:xfrm>
            <a:off x="762000" y="4659217"/>
            <a:ext cx="2289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ด้านคุณลักษณะ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พึงประสงค์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1229" y="4663479"/>
            <a:ext cx="237337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สมรรถนะทั่วไป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68703" y="3250683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726" y="3125375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6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200" y="3174483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5884" y="2172817"/>
            <a:ext cx="23622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1038284" y="2148879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นิยามศัพท์ที่อ้างถึง 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34080" y="76200"/>
            <a:ext cx="900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มาตรฐานที่ 1 ด้านผลการจัดการศึกษา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xmlns="" val="52940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3" grpId="0" animBg="1"/>
      <p:bldP spid="31" grpId="0"/>
      <p:bldP spid="9" grpId="0" animBg="1"/>
      <p:bldP spid="11" grpId="0" animBg="1"/>
      <p:bldP spid="24" grpId="0"/>
      <p:bldP spid="2" grpId="0" animBg="1"/>
      <p:bldP spid="22" grpId="0"/>
      <p:bldP spid="23" grpId="0"/>
      <p:bldP spid="25" grpId="0"/>
      <p:bldP spid="29" grpId="0"/>
      <p:bldP spid="30" grpId="0"/>
      <p:bldP spid="14" grpId="0" animBg="1"/>
      <p:bldP spid="13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763000" cy="989034"/>
          </a:xfrm>
        </p:spPr>
        <p:txBody>
          <a:bodyPr>
            <a:noAutofit/>
          </a:bodyPr>
          <a:lstStyle/>
          <a:p>
            <a:pPr lvl="0" algn="l"/>
            <a:r>
              <a:rPr lang="th-TH" sz="3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1.1 ระดับความพึงพอใจที่มีต่อคุณภาพของผู้สำเร็จการศึกษา</a:t>
            </a:r>
            <a:endParaRPr lang="en-US" sz="3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54224"/>
            <a:ext cx="1676400" cy="487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1554224"/>
            <a:ext cx="1676400" cy="487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554224"/>
            <a:ext cx="1676400" cy="487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8800" y="1554224"/>
            <a:ext cx="1676400" cy="487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91400" y="1554224"/>
            <a:ext cx="1676400" cy="487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1554224"/>
            <a:ext cx="1676400" cy="7525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1558526"/>
            <a:ext cx="1676400" cy="7525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8994" y="1568358"/>
            <a:ext cx="1676400" cy="7525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1554224"/>
            <a:ext cx="1676400" cy="75253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91400" y="1525649"/>
            <a:ext cx="1676400" cy="752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335335"/>
            <a:ext cx="1752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มีข้อมูล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ผู้สำเร็จ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การศึกษา จำแนกผู้มีงานทำในสาขาที่เกี่ยวข้องศึกษาต่อ และ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ประ</a:t>
            </a:r>
            <a:endParaRPr lang="en-US" sz="23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กอบ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อาชีพอิสระในสาขาที่เกี่ยวข้องภายใน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ปี ไม่น้อย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กว่าร้อยละ 75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ของผู้สำเร็จ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การศึกษา</a:t>
            </a:r>
            <a:endParaRPr lang="en-US" sz="23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2335334"/>
            <a:ext cx="167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ถานศึกษามีการสำรวจความพึงพอใจต่อคุณภาพของผู้สำเร็จการศึกษาเป็นรายบุคคลและได้รับข้อมูลตอบกลับไม่น้อย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กว่าร้อยละ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75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จากผู้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ที่เกี่ยวข้อง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2364216"/>
            <a:ext cx="16591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มีจำนวน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ตอบกลับที่มีผลการประเมินฯ ด้าน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คุณลักษณะ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ที่พึงประสงค์เฉลี่ย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3.51-5.00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ตั้ง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แต่ร้อยละ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80 ขึ้นไป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38800" y="2364216"/>
            <a:ext cx="1676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มีจำนวนข้อมูลตอบกลับที่มี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ผลการ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ประเมินฯ ด้านสมรรถนะหลักและสมรรถนะทั่วไปเฉลี่ย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3.51-5.00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ตั้งแต่ร้อยละ 80  ขึ้นไป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35644" y="2306759"/>
            <a:ext cx="163215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มีจำนวนข้อมูลตอบกลับที่มีผลการประเมินฯ ด้านสมรรถนะวิชาชีพ</a:t>
            </a:r>
            <a:r>
              <a:rPr lang="th-TH" sz="2700" b="1">
                <a:latin typeface="TH SarabunPSK" pitchFamily="34" charset="-34"/>
                <a:cs typeface="TH SarabunPSK" pitchFamily="34" charset="-34"/>
              </a:rPr>
              <a:t>เฉลี่ย </a:t>
            </a:r>
            <a:r>
              <a:rPr lang="th-TH" sz="2700" b="1" smtClean="0">
                <a:latin typeface="TH SarabunPSK" pitchFamily="34" charset="-34"/>
                <a:cs typeface="TH SarabunPSK" pitchFamily="34" charset="-34"/>
              </a:rPr>
              <a:t>3.51-5.00 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ตั้งแต่ ร้อยละ 80  ขึ้นไป</a:t>
            </a: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1414692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8583" y="1398312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0822" y="1385810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0212" y="1373249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8" y="893963"/>
            <a:ext cx="3324220" cy="46263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5758" y="857232"/>
            <a:ext cx="267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buNone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25102" y="1456319"/>
            <a:ext cx="841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9" grpId="0" animBg="1"/>
      <p:bldP spid="22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226912"/>
              </p:ext>
            </p:extLst>
          </p:nvPr>
        </p:nvGraphicFramePr>
        <p:xfrm>
          <a:off x="381000" y="1587965"/>
          <a:ext cx="8610600" cy="483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399"/>
                <a:gridCol w="1676400"/>
                <a:gridCol w="2209801"/>
              </a:tblGrid>
              <a:tr h="73452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ผลการประเมิน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ค่าคะแนน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ระดับคุณภาพ</a:t>
                      </a:r>
                      <a:endParaRPr lang="th-TH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</a:tr>
              <a:tr h="881231"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81231"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81231"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30765"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30765"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-152400"/>
            <a:ext cx="9115460" cy="1143000"/>
          </a:xfrm>
        </p:spPr>
        <p:txBody>
          <a:bodyPr>
            <a:noAutofit/>
          </a:bodyPr>
          <a:lstStyle/>
          <a:p>
            <a:pPr lvl="0" algn="l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1.1 ระดับความพึงพอใจที่มีต่อคุณภาพของผู้สำเร็การศึกษา</a:t>
            </a:r>
            <a:endParaRPr lang="en-US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810" y="23224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มีผลตาม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ประเด็นฯ ข้อ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, 2, 3, 4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	        5	  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ดีมาก 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 5 ข้อ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810" y="33130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มีผลตาม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ฯ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, 2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, 4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4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ดี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, 5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 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, 5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 4 ข้อ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4227493"/>
            <a:ext cx="8505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มีผลตาม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 ฯ 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, 2 และ 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3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พอใช้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4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 3 ข้อ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810" y="52679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มีผลตาม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 ฯ ข้อ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		        2	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ต้องปรับปรุง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810" y="5953780"/>
            <a:ext cx="889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มีผลตามประเด็นข้อ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 1			        1	           ต้องปรับปรุงเร่งด่วน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838200"/>
            <a:ext cx="1905000" cy="609600"/>
            <a:chOff x="-2666999" y="838200"/>
            <a:chExt cx="1905000" cy="6096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-2666999" y="838200"/>
              <a:ext cx="1905000" cy="609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2478490" y="881390"/>
              <a:ext cx="168347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000" b="1" dirty="0" smtClean="0">
                  <a:latin typeface="TH SarabunPSK" pitchFamily="34" charset="-34"/>
                  <a:cs typeface="TH SarabunPSK" pitchFamily="34" charset="-34"/>
                </a:rPr>
                <a:t>ระดับคุณภาพ</a:t>
              </a:r>
              <a:endParaRPr lang="en-US" sz="3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1357290" y="2214554"/>
            <a:ext cx="6078537" cy="110489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691818" y="1380203"/>
            <a:ext cx="2165670" cy="609600"/>
          </a:xfrm>
          <a:prstGeom prst="roundRect">
            <a:avLst>
              <a:gd name="adj" fmla="val 0"/>
            </a:avLst>
          </a:prstGeom>
          <a:solidFill>
            <a:srgbClr val="27E782"/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1371600"/>
            <a:ext cx="3500430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การคำนวณ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4647" y="3980989"/>
            <a:ext cx="2531505" cy="609600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6718" y="3910236"/>
            <a:ext cx="2786082" cy="83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ประเด็นการประเมิน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686800" cy="11430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1.2 ร้อยละของผู้สำเร็จการศึกษาเทียบกับจำนวนผู้เข้าเรียน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1818" y="4748436"/>
            <a:ext cx="7809272" cy="11808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576" y="4905380"/>
            <a:ext cx="7472386" cy="733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ร้อยละของจำนวนผู้สำเร็จการศึกษาเทียบกับจำนวนผู้เข้าเรียนแรกเข้าของรุ่นนั้น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1428728" y="2285991"/>
          <a:ext cx="6159837" cy="1033461"/>
        </p:xfrm>
        <a:graphic>
          <a:graphicData uri="http://schemas.openxmlformats.org/presentationml/2006/ole">
            <p:oleObj spid="_x0000_s1042" name="Visio" r:id="rId4" imgW="6473628" imgH="1091610" progId="Visio.Drawing.11">
              <p:embed/>
            </p:oleObj>
          </a:graphicData>
        </a:graphic>
      </p:graphicFrame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 animBg="1"/>
      <p:bldP spid="11" grpId="0" animBg="1"/>
      <p:bldP spid="5" grpId="0"/>
      <p:bldP spid="13" grpId="0" animBg="1"/>
      <p:bldP spid="6" grpId="0"/>
      <p:bldP spid="2" grpId="0"/>
      <p:bldP spid="16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428728" y="5091104"/>
            <a:ext cx="6076950" cy="126685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811176" y="2347896"/>
            <a:ext cx="7875624" cy="13008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876" y="2429543"/>
            <a:ext cx="8015324" cy="1224646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ให้เทียบบัญญัติไตรยางศ์ ทศนิยม 2 ตำแหน่งไม่ปัดเศษโดยกำหนด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จากประเด็นการประเมินตั้งแต่ร้อยละ 80.00 ขึ้นไปได้ค่าคะแนน 5 </a:t>
            </a:r>
          </a:p>
          <a:p>
            <a:pPr marL="0" indent="0" algn="thaiDist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176" y="4243398"/>
            <a:ext cx="2524334" cy="609600"/>
          </a:xfrm>
          <a:prstGeom prst="roundRect">
            <a:avLst/>
          </a:prstGeom>
          <a:solidFill>
            <a:srgbClr val="99FF33"/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28600" y="4214826"/>
            <a:ext cx="3500430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การคำนวณ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4095" y="1523992"/>
            <a:ext cx="2531505" cy="609600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3366" y="1453239"/>
            <a:ext cx="2095512" cy="83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38108"/>
            <a:ext cx="8929718" cy="76200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1.2 ร้อยละของผู้สำเร็จการศึกษาเทียบกับจำนวนผู้เข้าเรียน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b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(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357290" y="5305418"/>
          <a:ext cx="6328831" cy="947745"/>
        </p:xfrm>
        <a:graphic>
          <a:graphicData uri="http://schemas.openxmlformats.org/presentationml/2006/ole">
            <p:oleObj spid="_x0000_s46082" name="Visio" r:id="rId4" imgW="6454747" imgH="971460" progId="Visio.Drawing.11">
              <p:embed/>
            </p:oleObj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0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5" grpId="0" animBg="1"/>
      <p:bldP spid="3" grpId="0" build="p"/>
      <p:bldP spid="9" grpId="0" animBg="1"/>
      <p:bldP spid="10" grpId="0"/>
      <p:bldP spid="11" grpId="0" animBg="1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2"/>
          <p:cNvSpPr txBox="1">
            <a:spLocks/>
          </p:cNvSpPr>
          <p:nvPr/>
        </p:nvSpPr>
        <p:spPr>
          <a:xfrm>
            <a:off x="423834" y="1524000"/>
            <a:ext cx="7843838" cy="2046631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86224"/>
            <a:ext cx="3886200" cy="39977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7158" y="2236839"/>
            <a:ext cx="3938646" cy="34242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24400" y="1886224"/>
            <a:ext cx="3886200" cy="38725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14876" y="2214554"/>
            <a:ext cx="3886200" cy="34242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1581902" y="4836863"/>
            <a:ext cx="1466850" cy="1477107"/>
            <a:chOff x="718" y="2188"/>
            <a:chExt cx="751" cy="756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2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8" y="2188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5962028" y="5081092"/>
            <a:ext cx="1470756" cy="1467338"/>
            <a:chOff x="728" y="2193"/>
            <a:chExt cx="753" cy="75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6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30" y="219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1855565" y="5143512"/>
            <a:ext cx="890226" cy="914400"/>
            <a:chOff x="-3128918" y="-867549"/>
            <a:chExt cx="890226" cy="914400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9" name="Oval 8"/>
            <p:cNvSpPr/>
            <p:nvPr/>
          </p:nvSpPr>
          <p:spPr>
            <a:xfrm>
              <a:off x="-3128918" y="-867549"/>
              <a:ext cx="838200" cy="8309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076892" y="-784146"/>
              <a:ext cx="83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 smtClean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1.1</a:t>
              </a:r>
              <a:endParaRPr lang="en-US" sz="48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72702" y="5436994"/>
            <a:ext cx="884904" cy="844736"/>
            <a:chOff x="-1581233" y="-678596"/>
            <a:chExt cx="884904" cy="84473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0" name="Oval 29"/>
            <p:cNvSpPr/>
            <p:nvPr/>
          </p:nvSpPr>
          <p:spPr>
            <a:xfrm>
              <a:off x="-1581233" y="-664857"/>
              <a:ext cx="838200" cy="8309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534529" y="-678596"/>
              <a:ext cx="83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 smtClean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1.2</a:t>
              </a:r>
              <a:endParaRPr lang="en-US" sz="48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2236875"/>
            <a:ext cx="388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thaiDi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คุณภาพการศึกษาเพื่อพัฒนาคุณภาพและ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มาตรฐานการศึกษา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ทุกระดับ ประกอบด้วย ระบบการ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ประกันคุณภาพ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และระบบการ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ประกันคุณภาพภายนอก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…….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(มาตรา 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47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ubtitle 12"/>
          <p:cNvSpPr txBox="1">
            <a:spLocks/>
          </p:cNvSpPr>
          <p:nvPr/>
        </p:nvSpPr>
        <p:spPr>
          <a:xfrm>
            <a:off x="4753004" y="2298364"/>
            <a:ext cx="3733800" cy="2916585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ให้หน่วยงานต้นสังกัดและสถานศึกษาจัดให้มีระบบการประกันคุณภาพภายในสถานศึกษาและให้ถือว่าการประกันคุณภาพภายในเป็นส่วนหนึ่งของกระบวนการบริหารการศึกษาที่ต้องดำเนินการอย่างต่อเนื่อง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(มาตรา4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2396" y="990600"/>
            <a:ext cx="8134408" cy="7092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Subtitle 12"/>
          <p:cNvSpPr txBox="1">
            <a:spLocks/>
          </p:cNvSpPr>
          <p:nvPr/>
        </p:nvSpPr>
        <p:spPr>
          <a:xfrm>
            <a:off x="714404" y="1185858"/>
            <a:ext cx="7772400" cy="642942"/>
          </a:xfrm>
          <a:prstGeom prst="rect">
            <a:avLst/>
          </a:prstGeom>
        </p:spPr>
        <p:txBody>
          <a:bodyPr vert="horz" lIns="182880" tIns="0">
            <a:normAutofit fontScale="85000" lnSpcReduction="10000"/>
          </a:bodyPr>
          <a:lstStyle/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anose="020B0500040200020003" pitchFamily="34" charset="-34"/>
              </a:rPr>
              <a:t>1.</a:t>
            </a:r>
            <a:r>
              <a:rPr kumimoji="0" lang="en-US" sz="4000" b="1" i="0" u="none" strike="noStrike" kern="1200" cap="none" spc="0" normalizeH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4000" b="1" i="0" u="none" strike="noStrike" kern="1200" cap="none" spc="0" normalizeH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anose="020B0500040200020003" pitchFamily="34" charset="-34"/>
              </a:rPr>
              <a:t>เพื่อให้เป็นไปตาม พ.ร.บ.  การศึกษาแห่งชาติ พ.ศ. </a:t>
            </a:r>
            <a:r>
              <a:rPr kumimoji="0" lang="en-US" sz="4000" b="1" i="0" u="none" strike="noStrike" kern="1200" cap="none" spc="0" normalizeH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anose="020B0500040200020003" pitchFamily="34" charset="-34"/>
              </a:rPr>
              <a:t>2542</a:t>
            </a:r>
            <a:endParaRPr kumimoji="0" lang="th-TH" sz="40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600200" y="762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ทำไมต้องประกันคุณภาพการศึกษา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3" grpId="0"/>
      <p:bldP spid="6" grpId="0"/>
      <p:bldP spid="2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7314554"/>
              </p:ext>
            </p:extLst>
          </p:nvPr>
        </p:nvGraphicFramePr>
        <p:xfrm>
          <a:off x="1183432" y="2394369"/>
          <a:ext cx="658896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484"/>
                <a:gridCol w="3294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31166" y="2932705"/>
            <a:ext cx="558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4.51 - 5.00    	            ดีมาก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1186" y="3552485"/>
            <a:ext cx="5604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3.51 - 4.50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  ดี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637" y="4085885"/>
            <a:ext cx="5625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2.51 - 3.50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 พอใช้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1219" y="4695485"/>
            <a:ext cx="5299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1.51 - 2.50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ต้องปรับปรุง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344555"/>
            <a:ext cx="6137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0.00 - 1.50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    ต้องปรับปรุงเร่งด่วน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2876" y="142860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1.2 ร้อยละของผู้สำเร็จการศึกษาเทียบกับจำนวนผู้เข้าเรียน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(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2695" y="1580483"/>
            <a:ext cx="2531505" cy="609600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31966" y="1509730"/>
            <a:ext cx="2095512" cy="83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</a:p>
        </p:txBody>
      </p:sp>
    </p:spTree>
    <p:extLst>
      <p:ext uri="{BB962C8B-B14F-4D97-AF65-F5344CB8AC3E}">
        <p14:creationId xmlns:p14="http://schemas.microsoft.com/office/powerpoint/2010/main" xmlns="" val="35446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2" grpId="0"/>
      <p:bldP spid="14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28624" y="3518708"/>
            <a:ext cx="8534400" cy="113223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ounded Rectangle 11"/>
          <p:cNvSpPr/>
          <p:nvPr/>
        </p:nvSpPr>
        <p:spPr>
          <a:xfrm>
            <a:off x="458152" y="4879538"/>
            <a:ext cx="8534400" cy="12926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Rounded Rectangle 14"/>
          <p:cNvSpPr/>
          <p:nvPr/>
        </p:nvSpPr>
        <p:spPr>
          <a:xfrm>
            <a:off x="428624" y="3518708"/>
            <a:ext cx="1066800" cy="113223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ounded Rectangle 15"/>
          <p:cNvSpPr/>
          <p:nvPr/>
        </p:nvSpPr>
        <p:spPr>
          <a:xfrm>
            <a:off x="428624" y="4906477"/>
            <a:ext cx="994298" cy="12657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1615167" y="3608018"/>
            <a:ext cx="71192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สถานศึกษามีการ </a:t>
            </a:r>
            <a:r>
              <a:rPr lang="th-TH" sz="2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ความรู้และสร้างความ</a:t>
            </a:r>
            <a:r>
              <a:rPr lang="th-TH" sz="2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 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sz="2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แก่ผู้บริหาร 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 บุคลากรทางการศึกษาและ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ผู้เรียนร่วมกัน</a:t>
            </a:r>
            <a:endParaRPr lang="th-TH" sz="26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6334" y="4879537"/>
            <a:ext cx="7028090" cy="129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สถานศึกษามีการกำหนด “คุณธรรมอัตลักษณ์ของสถานศึกษา” พฤติกรรมที่พึงประสงค์ ขอ</a:t>
            </a:r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งกลุ่มผู้บริหาร </a:t>
            </a:r>
            <a:r>
              <a:rPr lang="th-TH" sz="2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กลุ่มครู และบุคลากรทางการศึกษาและกลุ่มผู้เรียน ด้วยความสมัครใจ เต็มใจและโดยการมีส่วน</a:t>
            </a:r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ร่วมของทุกคน</a:t>
            </a:r>
            <a:endParaRPr lang="th-TH" sz="2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4643446"/>
            <a:ext cx="10599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nap ITC" panose="04040A07060A02020202" pitchFamily="82" charset="0"/>
                <a:cs typeface="TH SarabunPSK" panose="020B0500040200020003" pitchFamily="34" charset="-34"/>
              </a:rPr>
              <a:t>2</a:t>
            </a:r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nap ITC" panose="04040A07060A02020202" pitchFamily="82" charset="0"/>
                <a:cs typeface="TH SarabunPSK" panose="020B0500040200020003" pitchFamily="34" charset="-34"/>
              </a:rPr>
              <a:t>.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1024" y="3286124"/>
            <a:ext cx="10599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tencil" pitchFamily="82" charset="0"/>
                <a:cs typeface="TH SarabunPSK" panose="020B0500040200020003" pitchFamily="34" charset="-34"/>
              </a:rPr>
              <a:t>1</a:t>
            </a:r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tencil" pitchFamily="82" charset="0"/>
                <a:cs typeface="TH SarabunPSK" panose="020B0500040200020003" pitchFamily="34" charset="-34"/>
              </a:rPr>
              <a:t>.</a:t>
            </a:r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nap ITC" panose="04040A07060A02020202" pitchFamily="82" charset="0"/>
                <a:cs typeface="TH SarabunPSK" panose="020B0500040200020003" pitchFamily="34" charset="-34"/>
              </a:rPr>
              <a:t>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844" y="1500174"/>
            <a:ext cx="8915400" cy="10144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57158" y="1422261"/>
            <a:ext cx="9115424" cy="132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2.1 ระดับคุณภาพในการบริหารจัดการศึกษาตามแนวทาง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 algn="l" fontAlgn="auto"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สถานศึกษาคุณธรรม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2745937"/>
            <a:ext cx="2905116" cy="584776"/>
            <a:chOff x="-3614760" y="2405755"/>
            <a:chExt cx="2903326" cy="5847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5" name="Rounded Rectangle 24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276600" y="2405755"/>
              <a:ext cx="2395207" cy="5847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ประเด็นการประเมิน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7358114" cy="1000432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มาตรฐานที่ 2 ด้านการบริหารจัดการศึกษา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92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4" grpId="0"/>
      <p:bldP spid="5" grpId="0"/>
      <p:bldP spid="19" grpId="0"/>
      <p:bldP spid="21" grpId="0"/>
      <p:bldP spid="24" grpId="0" animBg="1"/>
      <p:bldP spid="22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2057400"/>
            <a:ext cx="8534400" cy="1408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3581400"/>
            <a:ext cx="8534400" cy="1408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1000" y="5105970"/>
            <a:ext cx="8534400" cy="11792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2057401"/>
            <a:ext cx="1066800" cy="14084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1000" y="3568423"/>
            <a:ext cx="1066800" cy="1408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1000" y="5105969"/>
            <a:ext cx="1066800" cy="11792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67543" y="2115443"/>
            <a:ext cx="6966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จัดให้กลุ่มผู้บริหาร กลุ่มครูและบุคลากรทางการศึกษา และกลุ่ม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 จริยธรรม และกำหนดเป้าหมาย พฤติกรรมที่พึงประสงค์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ร่วมกันของแต่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ละกลุ่ม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8710" y="3687079"/>
            <a:ext cx="6610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 สนันสนุนให้กลุ่มผู้บริหาร กลุ่มครู และบุคลากรทางการศึกษา และกลุ่มผู้เรียน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ดำเนินการตาม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 จริยธรรม โดยมีการนิเทศและเสริมแรง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9660" y="521495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มีการประเมินผลการดำเนินการ ตามเป้าหมายที่กำหนดและมีการกำหนดแนวทางการพัฒนาอย่างต่อเนื่อง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023" y="3729459"/>
            <a:ext cx="1007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  <a:cs typeface="TH SarabunPSK" panose="020B0500040200020003" pitchFamily="34" charset="-34"/>
              </a:rPr>
              <a:t>4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  <a:cs typeface="TH SarabunPSK" panose="020B0500040200020003" pitchFamily="34" charset="-34"/>
              </a:rPr>
              <a:t>.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421" y="5121940"/>
            <a:ext cx="1008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  <a:cs typeface="TH SarabunPSK" panose="020B0500040200020003" pitchFamily="34" charset="-34"/>
              </a:rPr>
              <a:t>5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  <a:cs typeface="TH SarabunPSK" panose="020B0500040200020003" pitchFamily="34" charset="-34"/>
              </a:rPr>
              <a:t>.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2128690"/>
            <a:ext cx="1008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  <a:cs typeface="TH SarabunPSK" panose="020B0500040200020003" pitchFamily="34" charset="-34"/>
              </a:rPr>
              <a:t>3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  <a:cs typeface="TH SarabunPSK" panose="020B0500040200020003" pitchFamily="34" charset="-34"/>
              </a:rPr>
              <a:t>.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1976" y="0"/>
            <a:ext cx="9115424" cy="132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2.1 ระดับคุณภาพในการบริหารจัดการศึกษา      </a:t>
            </a:r>
          </a:p>
          <a:p>
            <a:pPr algn="l" fontAlgn="auto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ตามแนวทางสถานศึกษาคุณธรรม (ต่อ)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4282" y="1357298"/>
            <a:ext cx="3143272" cy="584776"/>
            <a:chOff x="-3614760" y="2405755"/>
            <a:chExt cx="2903326" cy="5847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3276600" y="2405755"/>
              <a:ext cx="2395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ประเด็นการประเมิน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5310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4" grpId="0"/>
      <p:bldP spid="5" grpId="0"/>
      <p:bldP spid="6" grpId="0"/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5886288"/>
              </p:ext>
            </p:extLst>
          </p:nvPr>
        </p:nvGraphicFramePr>
        <p:xfrm>
          <a:off x="194261" y="2128218"/>
          <a:ext cx="8807500" cy="422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218"/>
                <a:gridCol w="1321125"/>
                <a:gridCol w="2532157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03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6661" y="5856982"/>
            <a:ext cx="9559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ตามประเด็นฯ ข้อ 1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461" y="284422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1,2,3,4 และ 5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ดีมาก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461" y="369827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1,2,3 และ 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661" y="4419600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1,2 และ 3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061" y="5105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 และ 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	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ต้องปรับปรุง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2.1 ระดับคุณภาพในการบริหารจัดการศึกษา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ตามแนวทางสถานศึกษาคุณธรรม (ต่อ)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5720" y="1357298"/>
            <a:ext cx="2428892" cy="714380"/>
            <a:chOff x="313093" y="2405753"/>
            <a:chExt cx="2151026" cy="584776"/>
          </a:xfr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313093" y="2405753"/>
              <a:ext cx="2151026" cy="58477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9420" y="2458333"/>
              <a:ext cx="1561753" cy="430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ระดับคุณภาพ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540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6215074" y="2071678"/>
            <a:ext cx="1524000" cy="1143000"/>
          </a:xfrm>
        </p:spPr>
        <p:txBody>
          <a:bodyPr>
            <a:noAutofit/>
          </a:bodyPr>
          <a:lstStyle/>
          <a:p>
            <a:pPr algn="l"/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-กายสุจริต</a:t>
            </a:r>
          </a:p>
          <a:p>
            <a:pPr algn="l">
              <a:buFontTx/>
              <a:buChar char="-"/>
            </a:pP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วจีสุจริต</a:t>
            </a:r>
          </a:p>
          <a:p>
            <a:pPr algn="l">
              <a:buFontTx/>
              <a:buChar char="-"/>
            </a:pP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-มโนสุจริต</a:t>
            </a:r>
            <a:endParaRPr lang="en-US" sz="2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ubtitle 20"/>
          <p:cNvSpPr txBox="1">
            <a:spLocks/>
          </p:cNvSpPr>
          <p:nvPr/>
        </p:nvSpPr>
        <p:spPr>
          <a:xfrm>
            <a:off x="6172200" y="5357826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พฤติกรรมที่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ไม่</a:t>
            </a: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พึงประสงค์ลดลง</a:t>
            </a:r>
            <a:r>
              <a:rPr kumimoji="0" lang="th-TH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?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-พฤติกรรมที่พึงประสงค์เพิ่มขึ้น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29618" cy="785794"/>
          </a:xfrm>
        </p:spPr>
        <p:txBody>
          <a:bodyPr>
            <a:no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การดำเนินการบริหารจัดการศึกษาตามแนวทางสถานศึกษาคุณธรรม</a:t>
            </a:r>
            <a:endParaRPr lang="en-US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19573" y="1998716"/>
            <a:ext cx="0" cy="2991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lowchart: Alternate Process 4"/>
          <p:cNvSpPr/>
          <p:nvPr/>
        </p:nvSpPr>
        <p:spPr>
          <a:xfrm>
            <a:off x="2419348" y="870826"/>
            <a:ext cx="3676652" cy="1118591"/>
          </a:xfrm>
          <a:prstGeom prst="flowChartAlternate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5549" y="2297896"/>
            <a:ext cx="3600451" cy="787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95549" y="3440896"/>
            <a:ext cx="3600451" cy="488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95549" y="4196060"/>
            <a:ext cx="3600451" cy="386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95549" y="4786322"/>
            <a:ext cx="3600451" cy="419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22" y="857232"/>
            <a:ext cx="364333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จัดทำบัญชี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ก.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พฤติกรรมที่ไม่พึง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ประสงค์           ข.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พฤติกรรม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ที่พึง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ประสงค์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297897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กำหนดหลักธรรม 3 ประการ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และกุศลกรรมบถ 10 ประการ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26" y="3462635"/>
            <a:ext cx="2970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แผนงาน/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โครงการ/กิจกรรม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860" y="4214818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ดำเนินการ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แผนงาน/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โครงการ/กิจกรรม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6289" y="480566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ประเมินผลการดำเนินการ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95549" y="5553670"/>
            <a:ext cx="3600451" cy="385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28860" y="6143644"/>
            <a:ext cx="3714776" cy="434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9614" y="555367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วิเคราะห์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ผลการประเมิน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1736" y="6143644"/>
            <a:ext cx="36433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กำหนดแนวทางการ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พัฒนาอย่างต่อเนื่อง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91000" y="3136097"/>
            <a:ext cx="0" cy="2991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14810" y="3929066"/>
            <a:ext cx="0" cy="2991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91000" y="4577060"/>
            <a:ext cx="0" cy="2991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91000" y="5237370"/>
            <a:ext cx="0" cy="2991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91000" y="5939135"/>
            <a:ext cx="0" cy="2991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96" name="Group 3095"/>
          <p:cNvGrpSpPr/>
          <p:nvPr/>
        </p:nvGrpSpPr>
        <p:grpSpPr>
          <a:xfrm>
            <a:off x="1285852" y="3643314"/>
            <a:ext cx="1147757" cy="2746979"/>
            <a:chOff x="1295400" y="3683302"/>
            <a:chExt cx="1147757" cy="2746979"/>
          </a:xfrm>
        </p:grpSpPr>
        <p:cxnSp>
          <p:nvCxnSpPr>
            <p:cNvPr id="3083" name="Straight Arrow Connector 3082"/>
            <p:cNvCxnSpPr/>
            <p:nvPr/>
          </p:nvCxnSpPr>
          <p:spPr>
            <a:xfrm>
              <a:off x="1295400" y="3683302"/>
              <a:ext cx="1066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85" name="Straight Connector 3084"/>
            <p:cNvCxnSpPr/>
            <p:nvPr/>
          </p:nvCxnSpPr>
          <p:spPr>
            <a:xfrm>
              <a:off x="1320362" y="3683302"/>
              <a:ext cx="0" cy="2746979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88" name="Straight Connector 3087"/>
            <p:cNvCxnSpPr>
              <a:endCxn id="43" idx="1"/>
            </p:cNvCxnSpPr>
            <p:nvPr/>
          </p:nvCxnSpPr>
          <p:spPr>
            <a:xfrm>
              <a:off x="1371587" y="6397946"/>
              <a:ext cx="1071570" cy="269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14427" y="1447786"/>
            <a:ext cx="1066800" cy="2214578"/>
            <a:chOff x="1295400" y="3683302"/>
            <a:chExt cx="1066800" cy="2214578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295400" y="3683302"/>
              <a:ext cx="1066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0592" y="4778110"/>
              <a:ext cx="2214578" cy="2496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357290" y="2714620"/>
            <a:ext cx="113823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975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2" grpId="0"/>
      <p:bldP spid="2" grpId="0"/>
      <p:bldP spid="5" grpId="0" animBg="1"/>
      <p:bldP spid="6" grpId="0" animBg="1"/>
      <p:bldP spid="39" grpId="0" animBg="1"/>
      <p:bldP spid="40" grpId="0" animBg="1"/>
      <p:bldP spid="41" grpId="0" animBg="1"/>
      <p:bldP spid="3" grpId="0"/>
      <p:bldP spid="4" grpId="0"/>
      <p:bldP spid="13" grpId="0"/>
      <p:bldP spid="16" grpId="0"/>
      <p:bldP spid="19" grpId="0"/>
      <p:bldP spid="42" grpId="0" animBg="1"/>
      <p:bldP spid="43" grpId="0" animBg="1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32276"/>
            <a:ext cx="8077200" cy="137829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609600" y="4100020"/>
            <a:ext cx="8077200" cy="181875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2489200" y="2451738"/>
            <a:ext cx="6010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สถานศึกษามี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ความเข้าใจ 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สำคัญที่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 </a:t>
            </a:r>
            <a:r>
              <a:rPr lang="th-TH" sz="3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อย่างถูกต้อง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2489200" y="4143380"/>
            <a:ext cx="5969000" cy="1752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3200" b="1" baseline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ผู้อำนวยการสถานศึกษา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มีความสามารถในการสื่อสาร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ให้ผู้บริหาร ครู บุคลากรทางการศึกษา และผู้เรียน รวมทั้งผู้ปกครอง ชุมชน สถานประกอบการ และหน่วยงานที่เกี่ยวข้องทั้งภาครัฐและเอกชนได้รู้และเข้าใจนโยบายสำคัญที่หน่วยงานต้นสังกัดมอบหมาย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ได้เป็นอย่างดี</a:t>
            </a:r>
          </a:p>
          <a:p>
            <a:pPr marL="514350" marR="0" lvl="0" indent="-51435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2261173"/>
            <a:ext cx="990600" cy="1124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ectangle 22"/>
          <p:cNvSpPr/>
          <p:nvPr/>
        </p:nvSpPr>
        <p:spPr>
          <a:xfrm>
            <a:off x="1066800" y="3956276"/>
            <a:ext cx="990600" cy="11653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ight Triangle 15"/>
          <p:cNvSpPr/>
          <p:nvPr/>
        </p:nvSpPr>
        <p:spPr>
          <a:xfrm>
            <a:off x="2133600" y="2261173"/>
            <a:ext cx="228600" cy="171103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Right Triangle 24"/>
          <p:cNvSpPr/>
          <p:nvPr/>
        </p:nvSpPr>
        <p:spPr>
          <a:xfrm>
            <a:off x="2057400" y="3976020"/>
            <a:ext cx="228600" cy="17110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ight Triangle 25"/>
          <p:cNvSpPr/>
          <p:nvPr/>
        </p:nvSpPr>
        <p:spPr>
          <a:xfrm flipH="1">
            <a:off x="904875" y="2280570"/>
            <a:ext cx="228600" cy="171103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Right Triangle 26"/>
          <p:cNvSpPr/>
          <p:nvPr/>
        </p:nvSpPr>
        <p:spPr>
          <a:xfrm flipH="1">
            <a:off x="838200" y="3956276"/>
            <a:ext cx="228600" cy="17110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8534400" y="2432622"/>
            <a:ext cx="152400" cy="13970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ounded Rectangle 30"/>
          <p:cNvSpPr/>
          <p:nvPr/>
        </p:nvSpPr>
        <p:spPr>
          <a:xfrm>
            <a:off x="8534400" y="4100020"/>
            <a:ext cx="152400" cy="18187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Rectangle 31"/>
          <p:cNvSpPr/>
          <p:nvPr/>
        </p:nvSpPr>
        <p:spPr>
          <a:xfrm>
            <a:off x="1371600" y="2223156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3921282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7909"/>
            <a:ext cx="9067800" cy="122710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ectangle 23"/>
          <p:cNvSpPr/>
          <p:nvPr/>
        </p:nvSpPr>
        <p:spPr>
          <a:xfrm rot="16200000">
            <a:off x="73343" y="-8962"/>
            <a:ext cx="990600" cy="11242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Right Triangle 27"/>
          <p:cNvSpPr/>
          <p:nvPr/>
        </p:nvSpPr>
        <p:spPr>
          <a:xfrm rot="10800000">
            <a:off x="1" y="1024968"/>
            <a:ext cx="228600" cy="17110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ight Triangle 28"/>
          <p:cNvSpPr/>
          <p:nvPr/>
        </p:nvSpPr>
        <p:spPr>
          <a:xfrm flipH="1">
            <a:off x="-76200" y="-97801"/>
            <a:ext cx="228600" cy="17110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ounded Rectangle 29"/>
          <p:cNvSpPr/>
          <p:nvPr/>
        </p:nvSpPr>
        <p:spPr>
          <a:xfrm>
            <a:off x="9067800" y="-7563"/>
            <a:ext cx="76200" cy="12267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285852" y="-152400"/>
            <a:ext cx="7137878" cy="17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ตัวบ่งชี้ที่ 2.2 ระดับคุณภาพในการดำเนินการตาม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     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นโยบายสำคัญของหน่วยงานต้นสังกัด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4800" y="1447800"/>
            <a:ext cx="2903326" cy="584776"/>
            <a:chOff x="-3614760" y="2405755"/>
            <a:chExt cx="2903326" cy="584776"/>
          </a:xfrm>
        </p:grpSpPr>
        <p:sp>
          <p:nvSpPr>
            <p:cNvPr id="36" name="Rounded Rectangle 35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3276600" y="2405755"/>
              <a:ext cx="2395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ประเด็นการประเมิน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3" grpId="0"/>
      <p:bldP spid="9" grpId="0"/>
      <p:bldP spid="15" grpId="0" animBg="1"/>
      <p:bldP spid="23" grpId="0" animBg="1"/>
      <p:bldP spid="16" grpId="0" animBg="1"/>
      <p:bldP spid="25" grpId="0" animBg="1"/>
      <p:bldP spid="26" grpId="0" animBg="1"/>
      <p:bldP spid="27" grpId="0" animBg="1"/>
      <p:bldP spid="17" grpId="0" animBg="1"/>
      <p:bldP spid="31" grpId="0" animBg="1"/>
      <p:bldP spid="32" grpId="0"/>
      <p:bldP spid="33" grpId="0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070924"/>
            <a:ext cx="8077200" cy="15103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533400" y="3779772"/>
            <a:ext cx="8077200" cy="119286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2133600" y="1956269"/>
            <a:ext cx="6438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 ผู้บริหาร 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ครู บุคลากรทางการศึกษาและผู้เรียน </a:t>
            </a:r>
            <a:r>
              <a:rPr lang="th-TH" sz="27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ร่วมกันกำหนดแผนงานโครงการ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กิจกรรมและเป้าหมายและ </a:t>
            </a:r>
            <a:r>
              <a:rPr lang="th-TH" sz="27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ดำเนินงาน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นโยบายสำคัญของหน่วยงานต้นสังกัด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ประสพผลสำเร็จ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ตามเป้าหมาย</a:t>
            </a:r>
            <a:endParaRPr lang="en-US" sz="2700" b="1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2133600" y="3757259"/>
            <a:ext cx="6248400" cy="167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ผู้อำนวยการ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ติดตาม ตรวจสอบการดำเนินงาน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แผนงาน โครงการ กิจกรรม และเป้าหมายที่กำหนด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1976426"/>
            <a:ext cx="990600" cy="1124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ectangle 22"/>
          <p:cNvSpPr/>
          <p:nvPr/>
        </p:nvSpPr>
        <p:spPr>
          <a:xfrm>
            <a:off x="990600" y="3692425"/>
            <a:ext cx="990600" cy="11653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ight Triangle 15"/>
          <p:cNvSpPr/>
          <p:nvPr/>
        </p:nvSpPr>
        <p:spPr>
          <a:xfrm>
            <a:off x="2057400" y="1952616"/>
            <a:ext cx="228600" cy="171103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Right Triangle 24"/>
          <p:cNvSpPr/>
          <p:nvPr/>
        </p:nvSpPr>
        <p:spPr>
          <a:xfrm>
            <a:off x="1981200" y="3712169"/>
            <a:ext cx="228600" cy="17110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ight Triangle 25"/>
          <p:cNvSpPr/>
          <p:nvPr/>
        </p:nvSpPr>
        <p:spPr>
          <a:xfrm flipH="1">
            <a:off x="828675" y="1972013"/>
            <a:ext cx="228600" cy="171103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Right Triangle 26"/>
          <p:cNvSpPr/>
          <p:nvPr/>
        </p:nvSpPr>
        <p:spPr>
          <a:xfrm flipH="1">
            <a:off x="762000" y="3692425"/>
            <a:ext cx="228600" cy="17110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8643966" y="2071270"/>
            <a:ext cx="152400" cy="15099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ounded Rectangle 30"/>
          <p:cNvSpPr/>
          <p:nvPr/>
        </p:nvSpPr>
        <p:spPr>
          <a:xfrm>
            <a:off x="8643966" y="3779771"/>
            <a:ext cx="152400" cy="119286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Rectangle 31"/>
          <p:cNvSpPr/>
          <p:nvPr/>
        </p:nvSpPr>
        <p:spPr>
          <a:xfrm>
            <a:off x="1295400" y="2052626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3657431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5233004"/>
            <a:ext cx="8077200" cy="124958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2133600" y="5279270"/>
            <a:ext cx="6248400" cy="115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ผู้อำนวยการ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ประเมินผล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ดำเนินงาน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ตามเป้าหมายและ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กำหนดแผนพัฒนา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ต่อไป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 algn="thaiDi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5089259"/>
            <a:ext cx="990600" cy="116533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Right Triangle 27"/>
          <p:cNvSpPr/>
          <p:nvPr/>
        </p:nvSpPr>
        <p:spPr>
          <a:xfrm>
            <a:off x="1981200" y="5179772"/>
            <a:ext cx="228600" cy="171103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ight Triangle 28"/>
          <p:cNvSpPr/>
          <p:nvPr/>
        </p:nvSpPr>
        <p:spPr>
          <a:xfrm flipH="1">
            <a:off x="762000" y="5160028"/>
            <a:ext cx="228600" cy="171103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Rounded Rectangle 29"/>
          <p:cNvSpPr/>
          <p:nvPr/>
        </p:nvSpPr>
        <p:spPr>
          <a:xfrm>
            <a:off x="8572528" y="5233003"/>
            <a:ext cx="152400" cy="12495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1219200" y="5054265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20874" y="1333488"/>
            <a:ext cx="2903326" cy="571503"/>
            <a:chOff x="-3614760" y="2405755"/>
            <a:chExt cx="2903326" cy="584776"/>
          </a:xfrm>
        </p:grpSpPr>
        <p:sp>
          <p:nvSpPr>
            <p:cNvPr id="41" name="Rounded Rectangle 40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276600" y="2405755"/>
              <a:ext cx="2395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ประเด็นการประเมิน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6193" y="31355"/>
            <a:ext cx="9067800" cy="122710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Rectangle 49"/>
          <p:cNvSpPr/>
          <p:nvPr/>
        </p:nvSpPr>
        <p:spPr>
          <a:xfrm rot="16200000">
            <a:off x="89536" y="30302"/>
            <a:ext cx="990600" cy="11242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Right Triangle 50"/>
          <p:cNvSpPr/>
          <p:nvPr/>
        </p:nvSpPr>
        <p:spPr>
          <a:xfrm rot="10800000">
            <a:off x="16194" y="1088046"/>
            <a:ext cx="228600" cy="17110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Right Triangle 51"/>
          <p:cNvSpPr/>
          <p:nvPr/>
        </p:nvSpPr>
        <p:spPr>
          <a:xfrm flipH="1">
            <a:off x="-60007" y="-58537"/>
            <a:ext cx="228600" cy="17110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Rounded Rectangle 52"/>
          <p:cNvSpPr/>
          <p:nvPr/>
        </p:nvSpPr>
        <p:spPr>
          <a:xfrm>
            <a:off x="9083993" y="31701"/>
            <a:ext cx="76200" cy="12267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285852" y="-113136"/>
            <a:ext cx="7715304" cy="17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ตัวบ่งชี้ที่ 2.2 ระดับคุณภาพในการดำเนินการตาม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      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นโยบายสำคัญของหน่วยงานต้นสังกัด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(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ต่อ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09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3" grpId="0"/>
      <p:bldP spid="9" grpId="0"/>
      <p:bldP spid="15" grpId="0" animBg="1"/>
      <p:bldP spid="23" grpId="0" animBg="1"/>
      <p:bldP spid="16" grpId="0" animBg="1"/>
      <p:bldP spid="25" grpId="0" animBg="1"/>
      <p:bldP spid="26" grpId="0" animBg="1"/>
      <p:bldP spid="27" grpId="0" animBg="1"/>
      <p:bldP spid="17" grpId="0" animBg="1"/>
      <p:bldP spid="31" grpId="0" animBg="1"/>
      <p:bldP spid="32" grpId="0"/>
      <p:bldP spid="33" grpId="0"/>
      <p:bldP spid="20" grpId="0" animBg="1"/>
      <p:bldP spid="22" grpId="0"/>
      <p:bldP spid="24" grpId="0" animBg="1"/>
      <p:bldP spid="28" grpId="0" animBg="1"/>
      <p:bldP spid="29" grpId="0" animBg="1"/>
      <p:bldP spid="30" grpId="0" animBg="1"/>
      <p:bldP spid="34" grpId="0"/>
      <p:bldP spid="5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/>
          <p:cNvSpPr txBox="1">
            <a:spLocks/>
          </p:cNvSpPr>
          <p:nvPr/>
        </p:nvSpPr>
        <p:spPr>
          <a:xfrm>
            <a:off x="609600" y="2438400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2959130"/>
              </p:ext>
            </p:extLst>
          </p:nvPr>
        </p:nvGraphicFramePr>
        <p:xfrm>
          <a:off x="152400" y="1981200"/>
          <a:ext cx="88075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218"/>
                <a:gridCol w="1321125"/>
                <a:gridCol w="2532157"/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5856982"/>
            <a:ext cx="9559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ตามประเด็นฯ ข้อ 1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84422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และ 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	      ดีมาก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69827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และ 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343400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1,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และ 3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5105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 และ 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ต้องปรับปรุง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0940" y="1295400"/>
            <a:ext cx="2195044" cy="584776"/>
            <a:chOff x="-3614760" y="2405755"/>
            <a:chExt cx="2497000" cy="584776"/>
          </a:xfrm>
        </p:grpSpPr>
        <p:sp>
          <p:nvSpPr>
            <p:cNvPr id="23" name="Rounded Rectangle 22"/>
            <p:cNvSpPr/>
            <p:nvPr/>
          </p:nvSpPr>
          <p:spPr>
            <a:xfrm>
              <a:off x="-3614760" y="2405755"/>
              <a:ext cx="2497000" cy="58477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3276600" y="2405755"/>
              <a:ext cx="17187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ระดับคุณภาพ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-84109"/>
            <a:ext cx="9067800" cy="122710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 rot="16200000">
            <a:off x="73343" y="-85162"/>
            <a:ext cx="990600" cy="11242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Right Triangle 26"/>
          <p:cNvSpPr/>
          <p:nvPr/>
        </p:nvSpPr>
        <p:spPr>
          <a:xfrm rot="10800000">
            <a:off x="1" y="948768"/>
            <a:ext cx="228600" cy="17110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Right Triangle 27"/>
          <p:cNvSpPr/>
          <p:nvPr/>
        </p:nvSpPr>
        <p:spPr>
          <a:xfrm flipH="1">
            <a:off x="-76200" y="-174001"/>
            <a:ext cx="228600" cy="17110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ounded Rectangle 28"/>
          <p:cNvSpPr/>
          <p:nvPr/>
        </p:nvSpPr>
        <p:spPr>
          <a:xfrm>
            <a:off x="9067800" y="-83763"/>
            <a:ext cx="76200" cy="12267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42976" y="-228600"/>
            <a:ext cx="7715304" cy="17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ตัวบ่งชี้ที่ 2.2 ระดับคุณภาพในการดำเนินการตาม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      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นโยบายสำคัญของหน่วยงานต้นสังกัด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/>
          <p:cNvSpPr txBox="1">
            <a:spLocks/>
          </p:cNvSpPr>
          <p:nvPr/>
        </p:nvSpPr>
        <p:spPr>
          <a:xfrm>
            <a:off x="896450" y="2344178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1656" y="3944889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</a:p>
        </p:txBody>
      </p:sp>
      <p:sp>
        <p:nvSpPr>
          <p:cNvPr id="5" name="Pentagon 4"/>
          <p:cNvSpPr/>
          <p:nvPr/>
        </p:nvSpPr>
        <p:spPr>
          <a:xfrm>
            <a:off x="1047328" y="1905000"/>
            <a:ext cx="7897688" cy="165837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99728" y="3733800"/>
            <a:ext cx="7817296" cy="1574059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4056" y="1905001"/>
            <a:ext cx="1296144" cy="1658376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04056" y="3733801"/>
            <a:ext cx="1296144" cy="1574058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8594" y="1969084"/>
            <a:ext cx="67201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 ดูแล ให้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ทั้งหมด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เทียบกับ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จำนวนผู้เรียนทั้งหมด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ตามเกณฑ์มาตรฐานอัตรากำลังในสถานศึกษาสังกัดสำนักงานคณะกรรมการการอาชีวศึกษา ตามหนังสือ ก.ค.ศ. ที่ ศธ0206.6/55 </a:t>
            </a:r>
            <a:r>
              <a:rPr lang="th-TH" sz="2600" b="1" dirty="0" err="1">
                <a:latin typeface="TH SarabunPSK" pitchFamily="34" charset="-34"/>
                <a:cs typeface="TH SarabunPSK" pitchFamily="34" charset="-34"/>
              </a:rPr>
              <a:t>ลว.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มค.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57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3779157"/>
            <a:ext cx="7543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ดูแล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ให้ครูผู้สอน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รายวิชา</a:t>
            </a:r>
          </a:p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ทุกคน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จบ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การศึกษาตรงหรือสัมพันธ์กับรายวิชาที่สอน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หรือเป็นผู้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</a:p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เข้ารับการศึกษาหรือ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ฝึกอบรมเพิ่มเติมตรงหรือสัมพันธ์กับรายวิชาที่สอน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786842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ตัวบ่งชี้ที่ 2.3 </a:t>
            </a:r>
            <a:r>
              <a:rPr kumimoji="0" lang="th-TH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ระดับ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คุณภาพในการบริหารจัดการด้านบุคลากร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3274" y="1071546"/>
            <a:ext cx="2903326" cy="651463"/>
            <a:chOff x="-3614760" y="2405755"/>
            <a:chExt cx="2903326" cy="6514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3369467" y="2472443"/>
              <a:ext cx="2395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ประเด็นการประเมิน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7" grpId="0" animBg="1"/>
      <p:bldP spid="11" grpId="0" animBg="1"/>
      <p:bldP spid="12" grpId="0"/>
      <p:bldP spid="13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/>
          <p:cNvSpPr txBox="1">
            <a:spLocks/>
          </p:cNvSpPr>
          <p:nvPr/>
        </p:nvSpPr>
        <p:spPr>
          <a:xfrm>
            <a:off x="-3048000" y="3384768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99670" y="1644801"/>
            <a:ext cx="7964818" cy="117618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99670" y="2932558"/>
            <a:ext cx="8036826" cy="152474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6760" y="1644801"/>
            <a:ext cx="1264840" cy="1184722"/>
          </a:xfrm>
          <a:prstGeom prst="chevron">
            <a:avLst>
              <a:gd name="adj" fmla="val 2530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51656" y="2932558"/>
            <a:ext cx="1296144" cy="1524744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026782" y="4585735"/>
            <a:ext cx="8117218" cy="1676400"/>
          </a:xfrm>
          <a:prstGeom prst="homePlate">
            <a:avLst/>
          </a:prstGeom>
          <a:solidFill>
            <a:srgbClr val="00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sz="32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06760" y="4606876"/>
            <a:ext cx="1296144" cy="1655260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4626" y="1644801"/>
            <a:ext cx="70435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สถานศึกษาส่งเสริม สนันสนุน กำกับ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ดูแลให้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ไม่น้อยกว่าร้อยละ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75</a:t>
            </a:r>
            <a:endParaRPr lang="en-US" sz="2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ได้ศึกษา ฝึกอบรม ประชุมวิชาการ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ศึกษาดูงาน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ด้านวิชาการหรือ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วิชาชีพที่ตรง</a:t>
            </a:r>
          </a:p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หรือสัมพันธ์กับรายวิชาที่สอน ไม่น้อยกว่า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ชั่วโมงต่อปี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6483" y="3008758"/>
            <a:ext cx="7640013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กำกับดูแลให้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บุคลากร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ทางการศึกษา</a:t>
            </a:r>
            <a:endParaRPr lang="en-US" sz="2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เกณฑ์มาตรฐานอัตรากำลังในสถานศึกษาสังกัด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สำนักงานคณะกรรมการ</a:t>
            </a:r>
          </a:p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การอาชีวศึกษา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ตามหนังสือ ก.ค.ศ. ที่ ศธ.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0206.6/55 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ลว.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มค.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57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7290" y="4500570"/>
            <a:ext cx="77867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กำกับดูแลให้</a:t>
            </a:r>
            <a:r>
              <a:rPr lang="th-TH" sz="2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ครูและบุคลากรทางการ</a:t>
            </a:r>
            <a:r>
              <a:rPr lang="th-TH" sz="25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ศึกษา 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การประกาศ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เกียรติคุณ ยกย่องความรู้ ความสามารถ คุณธรรม 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จริยธรรม  จรรยาบรรณ</a:t>
            </a:r>
            <a:endParaRPr lang="en-US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วิชาชีพจากหน่วยงานหรือองค์กรภายนอก ไม่น้อยกว่าร้อยละ 5 ของจำนวนครูและ</a:t>
            </a:r>
            <a:endParaRPr lang="en-US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บุคลากร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ทางการศึกษาทั้งหมด</a:t>
            </a:r>
            <a:endParaRPr lang="en-US" sz="2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0034" y="-115905"/>
            <a:ext cx="864396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ตัวบ่งชี้ที่ 2.3 ระดับคุณภาพในการบริหารจัดการด้านบุคลากร (ต่อ)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4" y="914489"/>
            <a:ext cx="2903326" cy="585685"/>
            <a:chOff x="-3614760" y="2405755"/>
            <a:chExt cx="2903326" cy="5847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6" name="Rounded Rectangle 25"/>
            <p:cNvSpPr/>
            <p:nvPr/>
          </p:nvSpPr>
          <p:spPr>
            <a:xfrm>
              <a:off x="-3614760" y="2405755"/>
              <a:ext cx="2903326" cy="51344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3369467" y="2405756"/>
              <a:ext cx="2395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ประเด็นการประเมิน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>
            <a:spLocks noChangeArrowheads="1"/>
          </p:cNvSpPr>
          <p:nvPr/>
        </p:nvSpPr>
        <p:spPr bwMode="ltGray">
          <a:xfrm rot="5400000">
            <a:off x="-2293988" y="3068385"/>
            <a:ext cx="4407203" cy="317202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5805" y="2090126"/>
            <a:ext cx="8098196" cy="1021677"/>
            <a:chOff x="810665" y="611334"/>
            <a:chExt cx="8234421" cy="1113544"/>
          </a:xfrm>
        </p:grpSpPr>
        <p:sp>
          <p:nvSpPr>
            <p:cNvPr id="13" name="Rectangle 12"/>
            <p:cNvSpPr/>
            <p:nvPr/>
          </p:nvSpPr>
          <p:spPr>
            <a:xfrm>
              <a:off x="810665" y="611334"/>
              <a:ext cx="8234421" cy="11135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810665" y="611334"/>
              <a:ext cx="8234421" cy="11135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7185" tIns="66040" rIns="66040" bIns="6604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th-TH" sz="2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ให้สถานศึกษาดำเนินการประกันคุณภาพภายในอย่างต่อเนื่อง</a:t>
              </a:r>
              <a:r>
                <a:rPr lang="th-TH" sz="2700" b="1" kern="1200" baseline="0" dirty="0" smtClean="0">
                  <a:solidFill>
                    <a:schemeClr val="tx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เป็นประจำทุกปี</a:t>
              </a:r>
              <a:r>
                <a:rPr lang="th-TH" sz="2700" b="1" kern="1200" dirty="0" smtClean="0">
                  <a:solidFill>
                    <a:schemeClr val="tx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โด</a:t>
              </a:r>
              <a:r>
                <a:rPr lang="th-TH" sz="2700" b="1" dirty="0" smtClean="0">
                  <a:solidFill>
                    <a:schemeClr val="tx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</a:t>
              </a:r>
              <a:r>
                <a:rPr lang="th-TH" sz="2700" b="1" kern="1200" dirty="0" smtClean="0">
                  <a:solidFill>
                    <a:schemeClr val="tx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เน้นผู้เรียนเป็นสำคัญ </a:t>
              </a:r>
              <a:r>
                <a:rPr lang="th-TH" sz="2700" b="1" kern="1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(กฏกระทรวงฯ ข้อ 5.)</a:t>
              </a:r>
              <a:r>
                <a:rPr kumimoji="0" lang="th-TH" sz="27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700" b="1" kern="1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23378" y="3288997"/>
            <a:ext cx="7720622" cy="1604392"/>
            <a:chOff x="1235273" y="2024113"/>
            <a:chExt cx="7757135" cy="1792308"/>
          </a:xfrm>
        </p:grpSpPr>
        <p:sp>
          <p:nvSpPr>
            <p:cNvPr id="17" name="Rectangle 16"/>
            <p:cNvSpPr/>
            <p:nvPr/>
          </p:nvSpPr>
          <p:spPr>
            <a:xfrm>
              <a:off x="1235273" y="2024113"/>
              <a:ext cx="7757135" cy="17923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235273" y="2024113"/>
              <a:ext cx="7757134" cy="179230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7185" tIns="66040" rIns="66040" bIns="66040" numCol="1" spcCol="1270" anchor="ctr" anchorCtr="0">
              <a:noAutofit/>
            </a:bodyPr>
            <a:lstStyle/>
            <a:p>
              <a:pPr lvl="0" algn="thaiDist" defTabSz="1155700">
                <a:spcBef>
                  <a:spcPct val="0"/>
                </a:spcBef>
                <a:spcAft>
                  <a:spcPct val="35000"/>
                </a:spcAft>
              </a:pPr>
              <a:r>
                <a:rPr lang="th-TH" sz="2700" b="1" kern="1200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ให้สถานศึกษาจัดทำรายงานประจำปีที่เป็นรายงานการประเมินคุณภาพภายในเสนอต่อคณะกรรมการสถานศึกษา หน่วยงานต้นสังกัดและหน่วยงานที่เกี่ยวข้องเพื่อพิจารณา และเผยแพร่รายงานนั้นต่อสาธารณช</a:t>
              </a:r>
              <a:r>
                <a:rPr lang="th-TH" sz="27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 </a:t>
              </a:r>
              <a:r>
                <a:rPr lang="th-TH" sz="2700" b="1" kern="1200" dirty="0" smtClean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(กฏกระทรวงฯ ข้อ 6.) </a:t>
              </a:r>
              <a:endParaRPr lang="en-US" sz="2700" b="1" kern="12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500034" y="3288997"/>
            <a:ext cx="1633566" cy="1640201"/>
          </a:xfrm>
          <a:prstGeom prst="ellipse">
            <a:avLst/>
          </a:prstGeom>
          <a:gradFill flip="none" rotWithShape="0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765562" y="5066351"/>
            <a:ext cx="8378437" cy="1258249"/>
            <a:chOff x="810666" y="3995715"/>
            <a:chExt cx="8181742" cy="1353427"/>
          </a:xfrm>
        </p:grpSpPr>
        <p:sp>
          <p:nvSpPr>
            <p:cNvPr id="21" name="Rectangle 20"/>
            <p:cNvSpPr/>
            <p:nvPr/>
          </p:nvSpPr>
          <p:spPr>
            <a:xfrm>
              <a:off x="810666" y="3995715"/>
              <a:ext cx="8181742" cy="13534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810666" y="3995715"/>
              <a:ext cx="8181742" cy="135342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7185" tIns="66040" rIns="66040" bIns="6604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700" b="1" kern="1200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ศึกษาต้องนำผลการประเมินคุณภาพทั้งภายในและภายนอกไปประกอบการจัดทำแผนการพัฒนาคุณภาพการศึกษาของสถานศึกษา </a:t>
              </a:r>
              <a:r>
                <a:rPr lang="th-TH" sz="2700" b="1" kern="12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(กฏกระทรวงฯ ข้อ 7.) </a:t>
              </a:r>
              <a:endParaRPr lang="en-US" sz="27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28600" y="5016831"/>
            <a:ext cx="1371600" cy="1385922"/>
          </a:xfrm>
          <a:prstGeom prst="ellipse">
            <a:avLst/>
          </a:prstGeom>
          <a:gradFill flip="none" rotWithShape="0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304800" y="1981200"/>
            <a:ext cx="1279226" cy="1237056"/>
            <a:chOff x="711" y="2203"/>
            <a:chExt cx="751" cy="741"/>
          </a:xfrm>
        </p:grpSpPr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1" y="2203"/>
              <a:ext cx="751" cy="644"/>
            </a:xfrm>
            <a:prstGeom prst="rect">
              <a:avLst/>
            </a:prstGeom>
            <a:noFill/>
          </p:spPr>
        </p:pic>
      </p:grpSp>
      <p:pic>
        <p:nvPicPr>
          <p:cNvPr id="26" name="Picture 15" descr="cir_lighteffect0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685800" y="3212797"/>
            <a:ext cx="1371600" cy="985122"/>
          </a:xfrm>
          <a:prstGeom prst="rect">
            <a:avLst/>
          </a:prstGeom>
          <a:noFill/>
        </p:spPr>
      </p:pic>
      <p:pic>
        <p:nvPicPr>
          <p:cNvPr id="27" name="Picture 15" descr="cir_lighteffect0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</a:blip>
          <a:srcRect/>
          <a:stretch>
            <a:fillRect/>
          </a:stretch>
        </p:blipFill>
        <p:spPr bwMode="gray">
          <a:xfrm>
            <a:off x="225905" y="4876800"/>
            <a:ext cx="1298095" cy="91097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593426" y="2227656"/>
            <a:ext cx="83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8662" y="3714752"/>
            <a:ext cx="83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5312647"/>
            <a:ext cx="83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8601" y="914400"/>
            <a:ext cx="8277085" cy="99059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itle 12"/>
          <p:cNvSpPr txBox="1">
            <a:spLocks/>
          </p:cNvSpPr>
          <p:nvPr/>
        </p:nvSpPr>
        <p:spPr>
          <a:xfrm>
            <a:off x="285721" y="990599"/>
            <a:ext cx="8705879" cy="642942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เพื่อให้เป็นไปตามกฏกระทรวงว่าด้วยระบบ หลักเกณฑ์และวิธีการประกัน</a:t>
            </a:r>
            <a:endParaRPr kumimoji="0" lang="en-US" sz="3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คุณภาพการศึกษา พ.ศ. 2553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12"/>
          <p:cNvSpPr txBox="1">
            <a:spLocks/>
          </p:cNvSpPr>
          <p:nvPr/>
        </p:nvSpPr>
        <p:spPr>
          <a:xfrm>
            <a:off x="1295400" y="7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ทำไมต้องประกันคุณภาพการศึกษา (ต่อ)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 animBg="1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09600" y="-762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ตัวบ่งชี้ที่ 2.3 ระดับคุณภาพในการบริหารจัดการด้านบุคลากร (ต่อ)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9526697"/>
              </p:ext>
            </p:extLst>
          </p:nvPr>
        </p:nvGraphicFramePr>
        <p:xfrm>
          <a:off x="304800" y="1788140"/>
          <a:ext cx="8610600" cy="424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676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33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09600" y="277874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354" y="3487167"/>
            <a:ext cx="822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599" y="4201547"/>
            <a:ext cx="8229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4844489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472" y="5415993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2790" y="928670"/>
            <a:ext cx="2903326" cy="584776"/>
            <a:chOff x="-3614760" y="2405755"/>
            <a:chExt cx="2903326" cy="584776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123700" y="2405755"/>
              <a:ext cx="1718740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ระดับคุณภาพ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30176" y="1905000"/>
            <a:ext cx="8561424" cy="1417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Pentagon 4"/>
          <p:cNvSpPr/>
          <p:nvPr/>
        </p:nvSpPr>
        <p:spPr>
          <a:xfrm rot="16200000">
            <a:off x="161758" y="4754147"/>
            <a:ext cx="1752601" cy="120465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7" name="Rectangle 6"/>
          <p:cNvSpPr/>
          <p:nvPr/>
        </p:nvSpPr>
        <p:spPr>
          <a:xfrm>
            <a:off x="873955" y="5486400"/>
            <a:ext cx="57384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305774" y="4309884"/>
            <a:ext cx="1442418" cy="1204654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9" name="Rectangle 8"/>
          <p:cNvSpPr/>
          <p:nvPr/>
        </p:nvSpPr>
        <p:spPr>
          <a:xfrm>
            <a:off x="1643855" y="4191002"/>
            <a:ext cx="7271545" cy="10233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0" name="Rectangle 9"/>
          <p:cNvSpPr/>
          <p:nvPr/>
        </p:nvSpPr>
        <p:spPr>
          <a:xfrm>
            <a:off x="838200" y="4343400"/>
            <a:ext cx="57384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4900" y="4191000"/>
            <a:ext cx="7216879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สถานศึกษามี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แผนปฏิบัติ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งานประจำปี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จัดสรร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บประมาณ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เป็นค่าใช้จ่ายของแผนงานโครงการ กิจกรรมต่างๆ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54899" y="5089774"/>
            <a:ext cx="7260501" cy="114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รายจ่าย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วัสดุฝึก อุปกรณ์และ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สื่อ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การเรียนการสอน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ไม่น้อยกว่าร้อยละ 20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ของงบดำเนินการ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8305801" cy="12954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งบดำเนินการ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หมายถึง ค่าใช้จ่ายทั้งหมดของสถานศึกษาในรอบปี ทั้งนี้ ไม่รวมค่าที่ดินและสิ่งก่อสร้าง ค่าครุภัณฑ์ ค่าเสื่อมราคา ค่าจ้าง ค่าตอบแทน เงินเดือน และเงินวิทยฐานะของผู้บริหาร ครูและบุคลากรทางการศึกษาทุกคนในสถานศึกษา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7945" y="1167229"/>
            <a:ext cx="2524334" cy="609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1182469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นิยามศัพท์ที่อ้างถึง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" b="12903"/>
          <a:stretch/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38" y="-15240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2.4 ระดับคุณภาพในการบริหารจัดการด้านการเงิน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20" y="3429000"/>
            <a:ext cx="2903326" cy="651463"/>
            <a:chOff x="-3614760" y="2405755"/>
            <a:chExt cx="2903326" cy="651463"/>
          </a:xfrm>
        </p:grpSpPr>
        <p:sp>
          <p:nvSpPr>
            <p:cNvPr id="20" name="Rounded Rectangle 19"/>
            <p:cNvSpPr/>
            <p:nvPr/>
          </p:nvSpPr>
          <p:spPr>
            <a:xfrm>
              <a:off x="-3614760" y="2405755"/>
              <a:ext cx="2903326" cy="5847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3369467" y="2472443"/>
              <a:ext cx="2395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ประเด็นการประเมิน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8225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7" grpId="0"/>
      <p:bldP spid="8" grpId="0" animBg="1"/>
      <p:bldP spid="9" grpId="0" animBg="1"/>
      <p:bldP spid="10" grpId="0"/>
      <p:bldP spid="13" grpId="0"/>
      <p:bldP spid="14" grpId="0" animBg="1"/>
      <p:bldP spid="3" grpId="0" build="p"/>
      <p:bldP spid="15" grpId="0" animBg="1"/>
      <p:bldP spid="22" grpId="0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 rot="16200000">
            <a:off x="-242503" y="4485298"/>
            <a:ext cx="2473812" cy="120465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5" name="Rectangle 14"/>
          <p:cNvSpPr/>
          <p:nvPr/>
        </p:nvSpPr>
        <p:spPr>
          <a:xfrm>
            <a:off x="1596730" y="1962429"/>
            <a:ext cx="7227924" cy="1280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6" name="Rectangle 15"/>
          <p:cNvSpPr/>
          <p:nvPr/>
        </p:nvSpPr>
        <p:spPr>
          <a:xfrm>
            <a:off x="1535076" y="3219981"/>
            <a:ext cx="7304124" cy="1225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7" name="Rectangle 16"/>
          <p:cNvSpPr/>
          <p:nvPr/>
        </p:nvSpPr>
        <p:spPr>
          <a:xfrm>
            <a:off x="1611276" y="4412693"/>
            <a:ext cx="7227924" cy="18927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8" name="Rectangle 17"/>
          <p:cNvSpPr/>
          <p:nvPr/>
        </p:nvSpPr>
        <p:spPr>
          <a:xfrm>
            <a:off x="715070" y="2126860"/>
            <a:ext cx="57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875" y="3710689"/>
            <a:ext cx="57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3445" y="5072074"/>
            <a:ext cx="57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8171" y="2000240"/>
            <a:ext cx="703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  สถานศึกษา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มีรายจ่ายในการส่งเสริม สนับสนุนให้ผู้เรียนได้ใช้ความรู้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ความสามารถไป </a:t>
            </a:r>
            <a:r>
              <a:rPr lang="th-TH" sz="27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บริการวิชาการวิชาชีพ 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หรือทำประโยชน์ต่อชุมชน สังคม </a:t>
            </a:r>
            <a:r>
              <a:rPr lang="th-TH" sz="27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ไม่น้อยกว่าร้อยละ 1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ของงบดำเนินการ</a:t>
            </a:r>
            <a:endParaRPr lang="en-US" sz="2700" b="1" dirty="0"/>
          </a:p>
        </p:txBody>
      </p:sp>
      <p:sp>
        <p:nvSpPr>
          <p:cNvPr id="13" name="Pentagon 12"/>
          <p:cNvSpPr/>
          <p:nvPr/>
        </p:nvSpPr>
        <p:spPr>
          <a:xfrm rot="5400000">
            <a:off x="58788" y="3501687"/>
            <a:ext cx="1871229" cy="120465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29" name="Rectangle 28"/>
          <p:cNvSpPr/>
          <p:nvPr/>
        </p:nvSpPr>
        <p:spPr>
          <a:xfrm>
            <a:off x="797755" y="3786190"/>
            <a:ext cx="57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8171" y="3214686"/>
            <a:ext cx="7216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มีรายจ่ายในการส่งเสริม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สนับสนุนการจัดทำ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ประกวด การแสดง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พัฒนาทักษะวิชาชีพ นวัตกรรม สิ่งประดิษฐ์ งานสร้างสรรค์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ของ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ผู้เรียน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น้อยกว่าร้อยละ 5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ของงบดำเนินการ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52600" y="4384119"/>
            <a:ext cx="69993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มีรายจ่ายในการส่งเสริม สนับสนุน การจัด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การรัก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ชาติ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เทิดทูนพระมหากษัตริย์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ส่งเสริม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การปกครองระบบประชาธิปไตย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ทะนุบำรุง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ศาสนา ศิลปะ วัฒนธรรม การอนุรักษ์สิ่งแวดล้อม การกีฬา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นันทนาการ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การส่งเสริมการ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ดำรงตน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ปรัชญาของเศรษฐกิจพอเพียง    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น้อยกว่าร้อยละ 5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ของงบดำเนินการ</a:t>
            </a:r>
          </a:p>
        </p:txBody>
      </p:sp>
      <p:sp>
        <p:nvSpPr>
          <p:cNvPr id="14" name="Pentagon 13"/>
          <p:cNvSpPr/>
          <p:nvPr/>
        </p:nvSpPr>
        <p:spPr>
          <a:xfrm rot="5400000">
            <a:off x="46656" y="2270165"/>
            <a:ext cx="1895494" cy="1204654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2" name="Rectangle 31"/>
          <p:cNvSpPr/>
          <p:nvPr/>
        </p:nvSpPr>
        <p:spPr>
          <a:xfrm>
            <a:off x="797755" y="2214554"/>
            <a:ext cx="57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6861" y="1183719"/>
            <a:ext cx="2524334" cy="609600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0" y="1214422"/>
            <a:ext cx="2971800" cy="551345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ประเด็นการประเมิน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" b="12903"/>
          <a:stretch/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39438" y="-76200"/>
            <a:ext cx="8628362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2.4 ระดับคุณภาพในการบริหารจัดการด้านการเงิน (ต่อ)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5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/>
      <p:bldP spid="21" grpId="0"/>
      <p:bldP spid="22" grpId="0"/>
      <p:bldP spid="3" grpId="0"/>
      <p:bldP spid="13" grpId="0" animBg="1"/>
      <p:bldP spid="29" grpId="0"/>
      <p:bldP spid="30" grpId="0"/>
      <p:bldP spid="31" grpId="0"/>
      <p:bldP spid="14" grpId="0" animBg="1"/>
      <p:bldP spid="32" grpId="0"/>
      <p:bldP spid="23" grpId="0" animBg="1"/>
      <p:bldP spid="24" grpId="0" uiExpand="1" build="p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6861" y="1219200"/>
            <a:ext cx="2524334" cy="609600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-76200" y="1248327"/>
            <a:ext cx="2971800" cy="5513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ระดับคุณภาพ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261555"/>
              </p:ext>
            </p:extLst>
          </p:nvPr>
        </p:nvGraphicFramePr>
        <p:xfrm>
          <a:off x="304800" y="1981200"/>
          <a:ext cx="8610600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676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  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09600" y="299409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354" y="3571876"/>
            <a:ext cx="822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599" y="4214818"/>
            <a:ext cx="8229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4866085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472" y="5551885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" b="12903"/>
          <a:stretch/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39438" y="0"/>
            <a:ext cx="84759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ตัวบ่งชี้ที่ 2.4 ระดับคุณภาพในการบริหารจัดการด้านการเงิน (ต่อ)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5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18" grpId="0"/>
      <p:bldP spid="19" grpId="0"/>
      <p:bldP spid="20" grpId="0"/>
      <p:bldP spid="21" grpId="0"/>
      <p:bldP spid="22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8393" y="1229380"/>
            <a:ext cx="2829607" cy="59942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2057400"/>
            <a:ext cx="8458200" cy="44196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Diagonal Corner Rectangle 27"/>
          <p:cNvSpPr/>
          <p:nvPr/>
        </p:nvSpPr>
        <p:spPr>
          <a:xfrm>
            <a:off x="533400" y="2209800"/>
            <a:ext cx="4824418" cy="53340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66449" y="3064651"/>
            <a:ext cx="3524551" cy="461666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66449" y="3733800"/>
            <a:ext cx="3524551" cy="461666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66449" y="4343401"/>
            <a:ext cx="3524551" cy="461666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66449" y="5029201"/>
            <a:ext cx="3600752" cy="461666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45355" y="3064651"/>
            <a:ext cx="3789045" cy="489919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4745355" y="3733800"/>
            <a:ext cx="3865245" cy="489919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722991" y="4343401"/>
            <a:ext cx="3811409" cy="489919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22991" y="5029201"/>
            <a:ext cx="3811409" cy="489919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3048000" y="5710535"/>
            <a:ext cx="2971800" cy="5334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81000" y="4343400"/>
            <a:ext cx="4409760" cy="49244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ข้อมูลตลาดแรงงาน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3048000"/>
            <a:ext cx="3619500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ข้อมูลงบประมาณและ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4415135"/>
            <a:ext cx="1924457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ข้อมูลครุภัณฑ์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2962" y="5786735"/>
            <a:ext cx="3123038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ข้อมูลพื้นฐาน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ของจังหวัด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3733800"/>
            <a:ext cx="2444118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ผู้เรียน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5029200"/>
            <a:ext cx="4679225" cy="49244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ข้อมูลครูและ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บุคลากรทางการศึกษา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9600" y="3805535"/>
            <a:ext cx="4538593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ข้อมูลหลักสูตรการ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จัดการเรียนการสอน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353" y="5029201"/>
            <a:ext cx="3048047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ข้อมูลอาคาร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สถานที่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0"/>
            <a:ext cx="3524551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ข้อมูลทั่วไปของ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สถานศึกษา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449" y="2265402"/>
            <a:ext cx="4711546" cy="553998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marL="514350" indent="-514350" algn="thaiDist"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itchFamily="34" charset="-34"/>
              </a:rPr>
              <a:t>1. ข้อมูล</a:t>
            </a:r>
            <a:r>
              <a:rPr lang="th-TH" sz="3000" b="1" dirty="0" smtClean="0">
                <a:latin typeface="TH SarabunPSK" panose="020B0500040200020003" pitchFamily="34" charset="-34"/>
                <a:cs typeface="TH SarabunPSK" pitchFamily="34" charset="-34"/>
              </a:rPr>
              <a:t>พื้นฐานของสถานศึกษา </a:t>
            </a:r>
            <a:r>
              <a:rPr lang="th-TH" sz="3000" b="1" dirty="0">
                <a:latin typeface="TH SarabunPSK" panose="020B0500040200020003" pitchFamily="34" charset="-34"/>
                <a:cs typeface="TH SarabunPSK" pitchFamily="34" charset="-34"/>
              </a:rPr>
              <a:t>9 ประเภท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4281" y="-71462"/>
            <a:ext cx="8589373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ตัว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2.5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ในการบริหารจัดการ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ด้านอาคาร</a:t>
            </a:r>
            <a:endParaRPr lang="en-US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 ด้านครุภัณฑ์และ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ด้านฐานข้อมูลสารสนเทศ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2586" y="1305580"/>
            <a:ext cx="2271776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นิยาม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ศัพท์ที่อ้างถึง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142984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813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 animBg="1"/>
      <p:bldP spid="28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32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620486" y="2751073"/>
            <a:ext cx="7990114" cy="213360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27" y="2903473"/>
            <a:ext cx="7620000" cy="220980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2. ระบบฐานข้อมูล หมายถึง การจัดเก็บข้อมูลด้วยคอมพิวเตอร์อย่างเป็นระบบ เพื่อบำรุงรักษาข้อมูลสารสนเทศให้มีความถูกต้อง ทันสมัย และสามารถเรียกใช้ข้อมูลได้อย่างรวดเร็วในเวลาที่ต้องการและลดความซ้ำซ้อนของข้อมูล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23193" y="1803926"/>
            <a:ext cx="2829607" cy="71067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2108" y="1897653"/>
            <a:ext cx="2271776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ยามศัพท์ที่อ้างถึ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03584"/>
            <a:ext cx="9144000" cy="12361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55" y="0"/>
            <a:ext cx="87630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2.5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ในการบริหาร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 ด้านอาคารสถานที่      ด้านครุภัณฑ์และ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ด้านฐานข้อมูลสารสนเทศ (ต่อ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132582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5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11" grpId="0" animBg="1"/>
      <p:bldP spid="7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/>
          <p:cNvSpPr txBox="1">
            <a:spLocks/>
          </p:cNvSpPr>
          <p:nvPr/>
        </p:nvSpPr>
        <p:spPr>
          <a:xfrm>
            <a:off x="820250" y="2439417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1656" y="381152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</a:p>
        </p:txBody>
      </p:sp>
      <p:sp>
        <p:nvSpPr>
          <p:cNvPr id="5" name="Pentagon 4"/>
          <p:cNvSpPr/>
          <p:nvPr/>
        </p:nvSpPr>
        <p:spPr>
          <a:xfrm>
            <a:off x="971128" y="2143116"/>
            <a:ext cx="7897688" cy="129508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93345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55298" y="3600439"/>
            <a:ext cx="7817296" cy="136886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27856" y="2143116"/>
            <a:ext cx="1296144" cy="1366522"/>
          </a:xfrm>
          <a:prstGeom prst="chevron">
            <a:avLst>
              <a:gd name="adj" fmla="val 253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04056" y="3600439"/>
            <a:ext cx="1296144" cy="1368861"/>
          </a:xfrm>
          <a:prstGeom prst="chevron">
            <a:avLst>
              <a:gd name="adj" fmla="val 25308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1604" y="2295192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สถานศึกษา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มีการพัฒนาและ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ดูแลสภาพแวดล้อมภูมิทัศน์    ของสถานศึกษาให้สะอาด 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เรียบร้อย สวยงาม 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และปลอดภัย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1604" y="3643314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มีการกำกับดูแลการใช้อาคาร สถานที่ 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</a:t>
            </a:r>
          </a:p>
          <a:p>
            <a:pPr algn="thaiDist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ห้องปฏิบัติการ โรงฝึกงาน ศูนย์วิทยบริการ และอื่นๆ ให้มี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       ที่พร้อม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 มี</a:t>
            </a:r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 สะอาด เรียบร้อย สวยงาม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142193" y="1289566"/>
            <a:ext cx="2829607" cy="710674"/>
          </a:xfrm>
          <a:prstGeom prst="snip2Diag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304800" y="1390640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86618"/>
            <a:ext cx="9144000" cy="11581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Rectangle 20"/>
          <p:cNvSpPr/>
          <p:nvPr/>
        </p:nvSpPr>
        <p:spPr>
          <a:xfrm>
            <a:off x="40655" y="-86618"/>
            <a:ext cx="87630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2.5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ในการบริหาร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 ด้านอาคารสถานที่ ด้านครุภัณฑ์และ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ด้านฐานข้อมูล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 (ต่อ)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715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1326704" y="5072074"/>
            <a:ext cx="7817296" cy="1269259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46898" y="5019676"/>
            <a:ext cx="1296144" cy="1409720"/>
          </a:xfrm>
          <a:prstGeom prst="chevron">
            <a:avLst>
              <a:gd name="adj" fmla="val 2530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00166" y="5072896"/>
            <a:ext cx="76438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มีการกำกับดูแลในการจัดหา การใช้ การบำรุงรักษา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</a:t>
            </a:r>
          </a:p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ที่เหมาะสม เพียงพอ และมีความปลอดภัยในทุกสาขางานที่จัดการ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   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สอน</a:t>
            </a:r>
          </a:p>
          <a:p>
            <a:pPr algn="ctr"/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7" grpId="0" animBg="1"/>
      <p:bldP spid="11" grpId="0" animBg="1"/>
      <p:bldP spid="12" grpId="0"/>
      <p:bldP spid="13" grpId="0"/>
      <p:bldP spid="18" grpId="0" animBg="1"/>
      <p:bldP spid="19" grpId="0"/>
      <p:bldP spid="21" grpId="0"/>
      <p:bldP spid="27" grpId="0" animBg="1"/>
      <p:bldP spid="28" grpId="0" animBg="1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-71462"/>
            <a:ext cx="9144000" cy="13010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nip Diagonal Corner Rectangle 16"/>
          <p:cNvSpPr/>
          <p:nvPr/>
        </p:nvSpPr>
        <p:spPr>
          <a:xfrm>
            <a:off x="142193" y="1370276"/>
            <a:ext cx="2829607" cy="545255"/>
          </a:xfrm>
          <a:prstGeom prst="snip2Diag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304800" y="134402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55" y="14093"/>
            <a:ext cx="87630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2.5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ในการบริหาร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 ด้านอาคารสถานที่ ด้านครุภัณฑ์และ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ด้านฐานข้อมูลสารสนเทศ (ต่อ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1357290" y="3383787"/>
            <a:ext cx="7389725" cy="1759725"/>
          </a:xfrm>
          <a:prstGeom prst="wedgeRoundRectCallout">
            <a:avLst>
              <a:gd name="adj1" fmla="val -58604"/>
              <a:gd name="adj2" fmla="val -553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Rectangle 27"/>
          <p:cNvSpPr/>
          <p:nvPr/>
        </p:nvSpPr>
        <p:spPr>
          <a:xfrm>
            <a:off x="1643042" y="3357562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ระบบป้องกันการบุกรุกระบบฐานข้อมูลจาก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และภายนอก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การกำหนดสิทธิ์การเข้าถึงฐานข้อมูลอย่างชัดเจน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การติดตั้งโปรแกรม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Anti Virus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 และกำจัด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ไวรัสในเครื่องลูกข่าย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ฐานข้อมูลที่มีการ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มีการสำรองฐานข้อมูลอย่างสม่ำเสมอ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2282766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</a:p>
        </p:txBody>
      </p:sp>
      <p:sp>
        <p:nvSpPr>
          <p:cNvPr id="18" name="Pentagon 17"/>
          <p:cNvSpPr/>
          <p:nvPr/>
        </p:nvSpPr>
        <p:spPr>
          <a:xfrm>
            <a:off x="928662" y="2071678"/>
            <a:ext cx="8001056" cy="114300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0" y="2071679"/>
            <a:ext cx="1296144" cy="1143008"/>
          </a:xfrm>
          <a:prstGeom prst="chevron">
            <a:avLst>
              <a:gd name="adj" fmla="val 25308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2976" y="2214554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สถานศึกษามีการนำเทคโนโลยีคอมพิวเตอร์มาใช้ในการบริหารจัดการ</a:t>
            </a:r>
          </a:p>
          <a:p>
            <a:pPr algn="thaiDist">
              <a:buNone/>
            </a:pP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ระบบฐานข้อมูล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4 ประเภท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อย่างเป็นระบบและมีประสิทธิภาพ คือ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928662" y="5214950"/>
            <a:ext cx="7858180" cy="128588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</a:pPr>
            <a:endParaRPr lang="en-US" sz="2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0" y="5214950"/>
            <a:ext cx="1296144" cy="1323456"/>
          </a:xfrm>
          <a:prstGeom prst="chevron">
            <a:avLst>
              <a:gd name="adj" fmla="val 2530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14414" y="5286389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สถานศึกษาส่งเสริมให้ผู้บริหาร ครู บุคลากรทางการศึกษา และผู้เรียน  สามารถใช้ประโยชน์จากการบริหารจัดการฐานข้อมูลสารสนเทศ           อย่างมีคุณภาพ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4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23" grpId="0"/>
      <p:bldP spid="27" grpId="0" animBg="1"/>
      <p:bldP spid="28" grpId="0"/>
      <p:bldP spid="16" grpId="0"/>
      <p:bldP spid="18" grpId="0" animBg="1"/>
      <p:bldP spid="20" grpId="0" animBg="1"/>
      <p:bldP spid="22" grpId="0"/>
      <p:bldP spid="29" grpId="0" animBg="1"/>
      <p:bldP spid="30" grpId="0" animBg="1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-86618"/>
            <a:ext cx="9144001" cy="11581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046858"/>
            <a:ext cx="9144000" cy="24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1567105"/>
              </p:ext>
            </p:extLst>
          </p:nvPr>
        </p:nvGraphicFramePr>
        <p:xfrm>
          <a:off x="152400" y="2092940"/>
          <a:ext cx="8971841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635"/>
                <a:gridCol w="1746730"/>
                <a:gridCol w="3096476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083540"/>
            <a:ext cx="8071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954" y="3738473"/>
            <a:ext cx="809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99" y="4378940"/>
            <a:ext cx="8115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000636"/>
            <a:ext cx="8115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8596" y="5641330"/>
            <a:ext cx="8838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2193" y="1289566"/>
            <a:ext cx="2948318" cy="639236"/>
          </a:xfrm>
          <a:prstGeom prst="snip2Diag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607914" y="1320274"/>
            <a:ext cx="1790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57222" y="-76200"/>
            <a:ext cx="9452311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ตัว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บ่งชี้ที่ 2.5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ในการบริหารจัดการ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ด้านอาคารสถานที่ </a:t>
            </a:r>
            <a:endParaRPr lang="en-US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ด้านครุภัณฑ์และ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ด้านฐานข้อมูลสารสนเทศ (ต่อ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12" grpId="0" animBg="1"/>
      <p:bldP spid="13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33643" y="3762396"/>
            <a:ext cx="6469742" cy="2492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1" name="Rectangle 10"/>
          <p:cNvSpPr/>
          <p:nvPr/>
        </p:nvSpPr>
        <p:spPr>
          <a:xfrm>
            <a:off x="2233642" y="1552596"/>
            <a:ext cx="6469743" cy="20574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" name="Rectangle 2"/>
          <p:cNvSpPr/>
          <p:nvPr/>
        </p:nvSpPr>
        <p:spPr>
          <a:xfrm>
            <a:off x="3071842" y="1717914"/>
            <a:ext cx="563154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รงการ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ในการประสานความร่วมมือกับบุคคล ชุมชน สมาคม ชมรม สถานประกอบการ หน่วยงานที่เกี่ยวข้อง เพื่อระดมทรัพยากรในการ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4243" y="3686196"/>
            <a:ext cx="5479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มีจำนวนบุคคล ชุมชน สมาคม ชมรม สถานประกอบการ หน่วยงานที่ร่วมมือในการจัด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ระบบทวิภาคี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การฝึกประสบการณ์ทักษะวิชาชีพ หรือ ด้านการศึกษาดูงานของ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ใดด้านหนึ่งหรือหลายด้าน โดยมีสัดส่วนความร่วมมือ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แห่ง ต่อผู้เรียนไม่เกิน 40 คน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5042" y="1400196"/>
            <a:ext cx="6781800" cy="5029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ight Arrow 16"/>
          <p:cNvSpPr/>
          <p:nvPr/>
        </p:nvSpPr>
        <p:spPr>
          <a:xfrm>
            <a:off x="219124" y="2500306"/>
            <a:ext cx="1828800" cy="22479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8" name="Rectangle 17"/>
          <p:cNvSpPr/>
          <p:nvPr/>
        </p:nvSpPr>
        <p:spPr>
          <a:xfrm>
            <a:off x="0" y="3143248"/>
            <a:ext cx="1857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            การประเมิน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9498" y="1628796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2937098" y="3609996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en-US" sz="3600" b="1" dirty="0"/>
          </a:p>
        </p:txBody>
      </p:sp>
      <p:sp>
        <p:nvSpPr>
          <p:cNvPr id="21" name="Right Arrow 20"/>
          <p:cNvSpPr/>
          <p:nvPr/>
        </p:nvSpPr>
        <p:spPr>
          <a:xfrm>
            <a:off x="2243168" y="2085996"/>
            <a:ext cx="676274" cy="762000"/>
          </a:xfrm>
          <a:prstGeom prst="rightArrow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cs typeface="DSU_PatPong Extended" panose="020B0604020202020204" pitchFamily="34" charset="-34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33642" y="4448196"/>
            <a:ext cx="676274" cy="762000"/>
          </a:xfrm>
          <a:prstGeom prst="rightArrow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cs typeface="DSU_PatPong Extended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158" y="7620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2.6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การประสานความร่วมมือ                  เพื่อ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บริหาร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จัดการศึกษา 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/>
      <p:bldP spid="8" grpId="0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793211" y="5681329"/>
            <a:ext cx="578389" cy="588268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7538" y="5725666"/>
            <a:ext cx="289194" cy="2941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90500" y="5883400"/>
            <a:ext cx="487599" cy="441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2873" y="1007597"/>
            <a:ext cx="3657600" cy="206411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9200" y="1041262"/>
            <a:ext cx="3657600" cy="206411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7143" y="3321504"/>
            <a:ext cx="3657600" cy="206411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53000" y="3376507"/>
            <a:ext cx="3833842" cy="20641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1727682"/>
            <a:ext cx="3276600" cy="2900012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857628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ประเมินคุณภาพ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Quality  Assessment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9190" y="1280212"/>
            <a:ext cx="4071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การติดตามตรวจสอบคุณภาพ</a:t>
            </a:r>
            <a:endParaRPr lang="th-TH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Quality 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Audit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3857628"/>
            <a:ext cx="3423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พัฒนาคุณภาพ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Quality 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596" y="1494526"/>
            <a:ext cx="3307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ควบคุมคุณภาพ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Quality Control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1802" y="2500306"/>
            <a:ext cx="3276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Internal</a:t>
            </a:r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Quality Assurance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6"/>
          <p:cNvSpPr txBox="1">
            <a:spLocks noChangeArrowheads="1"/>
          </p:cNvSpPr>
          <p:nvPr/>
        </p:nvSpPr>
        <p:spPr>
          <a:xfrm>
            <a:off x="502812" y="-214338"/>
            <a:ext cx="8212592" cy="129062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องค์ประกอบระบบประกันคุณภาพภายในสถานศึกษา</a:t>
            </a:r>
            <a:endParaRPr lang="en-US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1286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5" grpId="0" animBg="1"/>
      <p:bldP spid="26" grpId="0" animBg="1"/>
      <p:bldP spid="7" grpId="0" animBg="1"/>
      <p:bldP spid="5" grpId="0"/>
      <p:bldP spid="3" grpId="0"/>
      <p:bldP spid="4" grpId="0"/>
      <p:bldP spid="2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620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2.6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การประสานความร่วมมือ                      เพื่อ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บริหาร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จัดการศึกษา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71670" y="2884192"/>
            <a:ext cx="6531673" cy="1600200"/>
          </a:xfrm>
          <a:prstGeom prst="rect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9" name="Rectangle 38"/>
          <p:cNvSpPr/>
          <p:nvPr/>
        </p:nvSpPr>
        <p:spPr>
          <a:xfrm>
            <a:off x="2071670" y="1390672"/>
            <a:ext cx="6531673" cy="14478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40" name="Rectangle 39"/>
          <p:cNvSpPr/>
          <p:nvPr/>
        </p:nvSpPr>
        <p:spPr>
          <a:xfrm>
            <a:off x="2971801" y="1314472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ได้รับความร่วมมือช่วยเหลือ จากบุคคล ชุมชน สมาคม ชมรม สถานประกอบการ หน่วยงานที่เกี่ยวข้องในการ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รับเชิญเป็นครู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พิเศษ วิทยากร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ร่วมพัฒนาผู้เรียน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ทุกสาขางาน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จัดการเรียนการสอน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19400" y="2914672"/>
            <a:ext cx="578394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สถานศึกษาได้รับความ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ร่วมมือช่วยเหลือจากบุคคล ชุมชน สมาคม ชมรม สถานประกอบการ หน่วยงานที่เกี่ยวข้องในการ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มอบ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ทุนการศึกษา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ให้แก่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ผู้เรียน โดยมีสัดส่วน 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ทุน</a:t>
            </a:r>
            <a:r>
              <a:rPr lang="en-US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ผู้เรียนไม่เกิน 100 คน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-21771" y="2452718"/>
            <a:ext cx="1828800" cy="22479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43" name="Rectangle 42"/>
          <p:cNvSpPr/>
          <p:nvPr/>
        </p:nvSpPr>
        <p:spPr>
          <a:xfrm>
            <a:off x="-381000" y="3000372"/>
            <a:ext cx="228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2081196" y="1733572"/>
            <a:ext cx="676274" cy="762000"/>
          </a:xfrm>
          <a:prstGeom prst="rightArrow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cs typeface="DSU_PatPong Extended" panose="020B0604020202020204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794" y="1314472"/>
            <a:ext cx="6834206" cy="5257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46" name="Rectangle 45"/>
          <p:cNvSpPr/>
          <p:nvPr/>
        </p:nvSpPr>
        <p:spPr>
          <a:xfrm>
            <a:off x="2071670" y="4514872"/>
            <a:ext cx="6538931" cy="19812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 w="19050">
            <a:solidFill>
              <a:srgbClr val="00FF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71801" y="4479391"/>
            <a:ext cx="55988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. สถานศึกษาได้รั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บ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ร่วมมือช่วยเหลือจากบุคคล ชุมชน สมาคม ชมรม สถานประกอบการ หน่วยงานที่เกี่ยวข้องใน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บริจาคเงิน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วัสดุ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อุปกรณ์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ครุภัณฑ์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สิ่ง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อื่นๆ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อย่างใดอย่างหนึ่งหรือหลายอย่าง เพื่อส่งเสริม สนับสนุน การจัดการ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ศึกษาจำนวนไม่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น้อยกว่า 5 รายการ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2071670" y="3303292"/>
            <a:ext cx="609599" cy="762000"/>
          </a:xfrm>
          <a:prstGeom prst="rightArrow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DSU_PatPong Extended" panose="020B0604020202020204" pitchFamily="34" charset="-34"/>
              </a:rPr>
              <a:t> </a:t>
            </a:r>
            <a:endParaRPr lang="en-US" sz="2400" b="1" dirty="0">
              <a:cs typeface="DSU_PatPong Extended" panose="020B0604020202020204" pitchFamily="34" charset="-34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081195" y="4972072"/>
            <a:ext cx="609599" cy="762000"/>
          </a:xfrm>
          <a:prstGeom prst="rightArrow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cs typeface="DSU_PatPong Extended" panose="020B0604020202020204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71670" y="1796497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/>
          </a:p>
        </p:txBody>
      </p:sp>
      <p:sp>
        <p:nvSpPr>
          <p:cNvPr id="51" name="Rectangle 50"/>
          <p:cNvSpPr/>
          <p:nvPr/>
        </p:nvSpPr>
        <p:spPr>
          <a:xfrm>
            <a:off x="2224070" y="1948897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/>
          </a:p>
        </p:txBody>
      </p:sp>
      <p:sp>
        <p:nvSpPr>
          <p:cNvPr id="52" name="Rectangle 51"/>
          <p:cNvSpPr/>
          <p:nvPr/>
        </p:nvSpPr>
        <p:spPr>
          <a:xfrm>
            <a:off x="2681269" y="1238272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endParaRPr lang="en-US" sz="3600" b="1" dirty="0"/>
          </a:p>
        </p:txBody>
      </p:sp>
      <p:sp>
        <p:nvSpPr>
          <p:cNvPr id="53" name="Rectangle 52"/>
          <p:cNvSpPr/>
          <p:nvPr/>
        </p:nvSpPr>
        <p:spPr>
          <a:xfrm>
            <a:off x="2681269" y="2801741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en-US" sz="3600" b="1" dirty="0"/>
          </a:p>
        </p:txBody>
      </p:sp>
      <p:sp>
        <p:nvSpPr>
          <p:cNvPr id="54" name="Rectangle 53"/>
          <p:cNvSpPr/>
          <p:nvPr/>
        </p:nvSpPr>
        <p:spPr>
          <a:xfrm>
            <a:off x="2757469" y="4401941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75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2" grpId="0"/>
      <p:bldP spid="53" grpId="0"/>
      <p:bldP spid="5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8851994"/>
              </p:ext>
            </p:extLst>
          </p:nvPr>
        </p:nvGraphicFramePr>
        <p:xfrm>
          <a:off x="304800" y="2159600"/>
          <a:ext cx="8610600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676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150200"/>
            <a:ext cx="774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354" y="3805133"/>
            <a:ext cx="776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99" y="4445600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1" y="5022190"/>
            <a:ext cx="778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5707990"/>
            <a:ext cx="849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5560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2.6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การประสานความร่วมมือ                เพื่อบริหารจัดการศึกษา (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390640"/>
            <a:ext cx="2133600" cy="609600"/>
          </a:xfrm>
          <a:prstGeom prst="roundRect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62060"/>
            <a:ext cx="2133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itchFamily="34" charset="-34"/>
              </a:rPr>
              <a:t>ระดับคุณภาพ</a:t>
            </a:r>
          </a:p>
        </p:txBody>
      </p:sp>
    </p:spTree>
    <p:extLst>
      <p:ext uri="{BB962C8B-B14F-4D97-AF65-F5344CB8AC3E}">
        <p14:creationId xmlns:p14="http://schemas.microsoft.com/office/powerpoint/2010/main" xmlns="" val="475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3" grpId="0" animBg="1"/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26"/>
          <p:cNvSpPr/>
          <p:nvPr/>
        </p:nvSpPr>
        <p:spPr>
          <a:xfrm>
            <a:off x="214282" y="1500174"/>
            <a:ext cx="8177242" cy="508045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Right Arrow 27"/>
          <p:cNvSpPr/>
          <p:nvPr/>
        </p:nvSpPr>
        <p:spPr>
          <a:xfrm>
            <a:off x="71406" y="5898108"/>
            <a:ext cx="444137" cy="457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29" name="Right Arrow 28"/>
          <p:cNvSpPr/>
          <p:nvPr/>
        </p:nvSpPr>
        <p:spPr>
          <a:xfrm>
            <a:off x="84469" y="4543436"/>
            <a:ext cx="444137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0" name="Right Arrow 29"/>
          <p:cNvSpPr/>
          <p:nvPr/>
        </p:nvSpPr>
        <p:spPr>
          <a:xfrm>
            <a:off x="84469" y="3171836"/>
            <a:ext cx="44413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" name="Snip Diagonal Corner Rectangle 2"/>
          <p:cNvSpPr/>
          <p:nvPr/>
        </p:nvSpPr>
        <p:spPr>
          <a:xfrm>
            <a:off x="609051" y="2638436"/>
            <a:ext cx="7920555" cy="159515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757206" y="2638436"/>
            <a:ext cx="73282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1.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กำกับดูแล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ทุกคนจัดทำแผนการ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จัดการเรียนรู้รายวิชา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ถูกต้อง ครบถ้วน สมบูรณ์ ด้วยเทคนิควิธีการสอนที่หลากหลาย และบูรณาการคุณธรรม จริยธรรม ค่านิยมและ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คุณลักษณะ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ที่พึงประสงค์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และปรัชญาของเศรษฐกิจ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พอเพียงทุก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รายวิชา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609051" y="4352260"/>
            <a:ext cx="7920555" cy="114493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757206" y="4526508"/>
            <a:ext cx="7254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2.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ดูแล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ให้ครู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ทุกคนจัดการเรียนการสอนตามแผนการจัดการเรียนรู้รายวิชา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บันทึกหลังการสอน</a:t>
            </a:r>
          </a:p>
        </p:txBody>
      </p:sp>
      <p:sp>
        <p:nvSpPr>
          <p:cNvPr id="23" name="Snip Diagonal Corner Rectangle 22"/>
          <p:cNvSpPr/>
          <p:nvPr/>
        </p:nvSpPr>
        <p:spPr>
          <a:xfrm>
            <a:off x="604806" y="5647660"/>
            <a:ext cx="7920555" cy="1012905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757206" y="5723860"/>
            <a:ext cx="7254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3. 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ดูแล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ครูทุกคนนำผลจากการ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วัดผล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ประเมินผล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เรียนรู้ตามสภาพ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จริง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ไป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ใช้ในการพัฒนา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ผู้เรียน</a:t>
            </a:r>
            <a:endParaRPr lang="th-TH" sz="2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1496957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ตัวบ่งชี้ที่ 3.1 ระดับคุณภาพในการจัดการเรียนการสอนรายวิชา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641156" y="2071678"/>
            <a:ext cx="2216332" cy="44702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28093" y="2071678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357158" y="71414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มาตรฐานที่ 3 ด้านการจัดการเรียนการสอน                                  ที่เน้นผู้เรียนเป็นสำคัญ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74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" grpId="0" animBg="1"/>
      <p:bldP spid="4" grpId="0"/>
      <p:bldP spid="22" grpId="0" animBg="1"/>
      <p:bldP spid="5" grpId="0"/>
      <p:bldP spid="23" grpId="0" animBg="1"/>
      <p:bldP spid="6" grpId="0"/>
      <p:bldP spid="7" grpId="0"/>
      <p:bldP spid="33" grpId="0" animBg="1"/>
      <p:bldP spid="26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/>
          <p:cNvSpPr/>
          <p:nvPr/>
        </p:nvSpPr>
        <p:spPr>
          <a:xfrm>
            <a:off x="0" y="2714620"/>
            <a:ext cx="444137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0" name="Right Arrow 29"/>
          <p:cNvSpPr/>
          <p:nvPr/>
        </p:nvSpPr>
        <p:spPr>
          <a:xfrm>
            <a:off x="0" y="1714488"/>
            <a:ext cx="444137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" name="Snip Diagonal Corner Rectangle 2"/>
          <p:cNvSpPr/>
          <p:nvPr/>
        </p:nvSpPr>
        <p:spPr>
          <a:xfrm>
            <a:off x="613813" y="1585890"/>
            <a:ext cx="7920555" cy="84297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838168" y="1571612"/>
            <a:ext cx="73282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4. สถานศึกษาส่งเสริม สนับสนุน กำกับดูแลให้มี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นิเทศ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สอนของ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ครูทุกคน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เพื่อเป็น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ข้อมูลใน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การแก้ปัญหา พัฒนาการเรียนการสอนต่อไป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69034" y="2643182"/>
            <a:ext cx="7905776" cy="365365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802410" y="2653494"/>
            <a:ext cx="77701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5. สถานศึกษาส่งเสริม สนับสนุน กำกับดูแลให้ครูทุกคนแก้ไข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ปัญหา พัฒนา</a:t>
            </a:r>
          </a:p>
          <a:p>
            <a:pPr algn="thaiDist"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การเรียนการสอนรายวิชา โดย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การศึกษาหรือการวิจัยอย่างน้อย 1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รายวิชาซึ่งประกอบด้วย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thaiDist">
              <a:buNone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 1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ระบุปัญหา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thaiDist">
              <a:buNone/>
            </a:pP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 2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ระบุวัตถุประสงค์ 	</a:t>
            </a:r>
          </a:p>
          <a:p>
            <a:pPr marL="457200" indent="-457200" algn="thaiDist">
              <a:buNone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 3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วิธีดำเนินการ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thaiDist">
              <a:buNone/>
            </a:pP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เก็บข้อมูล</a:t>
            </a:r>
          </a:p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   5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วิเคราะห์ รายงานสรุปผลเพื่อนำความรู้ที่ได้จากการศึกษา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</a:p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       การวิจัย ไปใช้ประโยชน์  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thaiDist">
              <a:buNone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7141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3.1 ระดับคุณภาพในการจัดการเรียนการสอนรายวิชา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798848" y="857232"/>
            <a:ext cx="2487267" cy="59465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928662" y="857232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966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 animBg="1"/>
      <p:bldP spid="4" grpId="0"/>
      <p:bldP spid="22" grpId="0" animBg="1"/>
      <p:bldP spid="5" grpId="0"/>
      <p:bldP spid="7" grpId="0"/>
      <p:bldP spid="33" grpId="0" animBg="1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374468" y="1410344"/>
            <a:ext cx="2216332" cy="44702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42910" y="1344027"/>
            <a:ext cx="1718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ระดับคุณภาพ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285728"/>
            <a:ext cx="992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3.1 ระดับคุณภาพในการจัดการเรียนการสอนรายวิชา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3371334"/>
              </p:ext>
            </p:extLst>
          </p:nvPr>
        </p:nvGraphicFramePr>
        <p:xfrm>
          <a:off x="304800" y="1992274"/>
          <a:ext cx="8610600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676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09600" y="2982874"/>
            <a:ext cx="774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354" y="3637807"/>
            <a:ext cx="776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599" y="4278274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4915927"/>
            <a:ext cx="8820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910" y="5540664"/>
            <a:ext cx="8389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85720" y="7141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3.2 ระดับคุณภาพในการพัฒนารายวิชาหรือกลุ่มวิชา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260164" y="838200"/>
            <a:ext cx="2383010" cy="51909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247101" y="838200"/>
            <a:ext cx="2610387" cy="59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1483378" y="1442854"/>
            <a:ext cx="7471738" cy="857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26" name="Chevron 25"/>
          <p:cNvSpPr/>
          <p:nvPr/>
        </p:nvSpPr>
        <p:spPr>
          <a:xfrm rot="5400000">
            <a:off x="-26651" y="1755225"/>
            <a:ext cx="1847275" cy="122253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6821" y="1428736"/>
            <a:ext cx="72089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 สถานศึกษาส่งเสริม สนับสนุน กำกับดูแลให้ครูศึกษา สำรวจ ข้อมูล  ความต้องการในการพัฒนารายวิชาหรือกลุ่มวิชา</a:t>
            </a:r>
            <a:endParaRPr lang="en-US" sz="2600" b="1" dirty="0"/>
          </a:p>
        </p:txBody>
      </p:sp>
      <p:sp>
        <p:nvSpPr>
          <p:cNvPr id="34" name="Rectangle 33"/>
          <p:cNvSpPr/>
          <p:nvPr/>
        </p:nvSpPr>
        <p:spPr>
          <a:xfrm>
            <a:off x="605528" y="1800043"/>
            <a:ext cx="75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1.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00166" y="2300109"/>
            <a:ext cx="7471738" cy="10998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36" name="Chevron 35"/>
          <p:cNvSpPr/>
          <p:nvPr/>
        </p:nvSpPr>
        <p:spPr>
          <a:xfrm rot="5400000">
            <a:off x="71406" y="2542716"/>
            <a:ext cx="1643074" cy="1214446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66820" y="2228671"/>
            <a:ext cx="72709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สถานศึกษาส่งเสริม สนับสนุน กำกับดูแลให้ครูพัฒนารายวิชาหรือกลุ่มวิชาตามข้อ 1. จากเอกสารอ้างอิงที่เชื่อถือได้หรือพัฒนาร่วมกับสถานประกอบการหรือหน่วยงานที่เกี่ยวข้อง</a:t>
            </a:r>
            <a:endParaRPr lang="en-US" sz="2600" b="1" dirty="0"/>
          </a:p>
        </p:txBody>
      </p:sp>
      <p:sp>
        <p:nvSpPr>
          <p:cNvPr id="38" name="Rectangle 37"/>
          <p:cNvSpPr/>
          <p:nvPr/>
        </p:nvSpPr>
        <p:spPr>
          <a:xfrm>
            <a:off x="605528" y="2728737"/>
            <a:ext cx="75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2</a:t>
            </a:r>
            <a:r>
              <a:rPr lang="th-TH" sz="7200" b="1" dirty="0" smtClean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57980" y="3443117"/>
            <a:ext cx="7543176" cy="9688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44" name="Chevron 43"/>
          <p:cNvSpPr/>
          <p:nvPr/>
        </p:nvSpPr>
        <p:spPr>
          <a:xfrm rot="5400000">
            <a:off x="98413" y="3586883"/>
            <a:ext cx="1571637" cy="1197023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78102" y="3536580"/>
            <a:ext cx="76658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สถานศึกษาส่งเสริม สนับสนุน สื่อการสอน และกำกับดูแลให้ครูจัดการเรียน  การสอนในรายวิชาหรือกลุ่มวิชาที่พัฒนา ให้ถูกต้อง ครบถ้วน สมบูรณ์</a:t>
            </a:r>
            <a:endParaRPr lang="en-US" sz="2600" b="1" dirty="0"/>
          </a:p>
        </p:txBody>
      </p:sp>
      <p:sp>
        <p:nvSpPr>
          <p:cNvPr id="46" name="Rectangle 45"/>
          <p:cNvSpPr/>
          <p:nvPr/>
        </p:nvSpPr>
        <p:spPr>
          <a:xfrm>
            <a:off x="605528" y="3714752"/>
            <a:ext cx="75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3</a:t>
            </a:r>
            <a:r>
              <a:rPr lang="th-TH" sz="7200" b="1" dirty="0" smtClean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96061" y="4429132"/>
            <a:ext cx="7471738" cy="857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48" name="Chevron 47"/>
          <p:cNvSpPr/>
          <p:nvPr/>
        </p:nvSpPr>
        <p:spPr>
          <a:xfrm rot="5400000">
            <a:off x="178563" y="4493879"/>
            <a:ext cx="1428760" cy="121444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3042" y="4429132"/>
            <a:ext cx="71934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สถานศึกษาส่งเสริม สนับสนุน กำกับดูแลให้มีการติดตาม ตรวจสอบ ประเมินผล และนำผลไปใช้ปรับปรุงแก้ไขรายวิชาหรือกลุ่มวิชาที่พัฒนา</a:t>
            </a:r>
            <a:endParaRPr lang="en-US" sz="2600" b="1" dirty="0"/>
          </a:p>
        </p:txBody>
      </p:sp>
      <p:sp>
        <p:nvSpPr>
          <p:cNvPr id="50" name="Rectangle 49"/>
          <p:cNvSpPr/>
          <p:nvPr/>
        </p:nvSpPr>
        <p:spPr>
          <a:xfrm>
            <a:off x="571472" y="4729001"/>
            <a:ext cx="75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4</a:t>
            </a:r>
            <a:r>
              <a:rPr lang="th-TH" sz="7200" b="1" dirty="0" smtClean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77012" y="5300506"/>
            <a:ext cx="7471738" cy="8572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52" name="Chevron 51"/>
          <p:cNvSpPr/>
          <p:nvPr/>
        </p:nvSpPr>
        <p:spPr>
          <a:xfrm rot="5400000">
            <a:off x="101898" y="5459735"/>
            <a:ext cx="1599510" cy="1197023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02410" y="5322530"/>
            <a:ext cx="7165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สถานศึกษามีรายวิชาหรือกลุ่มวิชาที่พัฒนาตามประเด็นการประเมินข้อ </a:t>
            </a:r>
            <a:endParaRPr lang="en-US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1-4 ไม่เกิน 3 ปี ครบทุกรายวิชาที่จัดการเรียนการสอน</a:t>
            </a:r>
            <a:endParaRPr lang="en-US" sz="2600" b="1" dirty="0"/>
          </a:p>
        </p:txBody>
      </p:sp>
      <p:sp>
        <p:nvSpPr>
          <p:cNvPr id="54" name="Rectangle 53"/>
          <p:cNvSpPr/>
          <p:nvPr/>
        </p:nvSpPr>
        <p:spPr>
          <a:xfrm>
            <a:off x="605528" y="5586257"/>
            <a:ext cx="75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5</a:t>
            </a:r>
            <a:r>
              <a:rPr lang="th-TH" sz="7200" b="1" dirty="0" smtClean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58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20" grpId="0" animBg="1"/>
      <p:bldP spid="26" grpId="0" animBg="1"/>
      <p:bldP spid="27" grpId="0"/>
      <p:bldP spid="34" grpId="0"/>
      <p:bldP spid="35" grpId="0" animBg="1"/>
      <p:bldP spid="36" grpId="0" animBg="1"/>
      <p:bldP spid="37" grpId="0"/>
      <p:bldP spid="38" grpId="0"/>
      <p:bldP spid="40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2472791"/>
              </p:ext>
            </p:extLst>
          </p:nvPr>
        </p:nvGraphicFramePr>
        <p:xfrm>
          <a:off x="118061" y="1742420"/>
          <a:ext cx="88075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218"/>
                <a:gridCol w="1321125"/>
                <a:gridCol w="2532157"/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4283" y="5500702"/>
            <a:ext cx="8643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ตามประเด็นฯ ข้อ 1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261" y="260544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 2, 3, 4 และ 5      5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ดีมาก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261" y="345949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 2, 3 และ 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461" y="4180820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1, 2 และ 3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61" y="486662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 และ 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	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ต้องปรับปรุง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7620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3.2 ระดับคุณภาพในการพัฒนารายวิชาหรือกลุ่มวิชา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346661" y="1066800"/>
            <a:ext cx="2216332" cy="52322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38771" y="1066800"/>
            <a:ext cx="1718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ระดับคุณภาพ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1" grpId="0"/>
      <p:bldP spid="22" grpId="0" animBg="1"/>
      <p:bldP spid="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 rot="16200000">
            <a:off x="-204988" y="4486094"/>
            <a:ext cx="2314976" cy="1143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7" name="Pentagon 6"/>
          <p:cNvSpPr/>
          <p:nvPr/>
        </p:nvSpPr>
        <p:spPr>
          <a:xfrm rot="5400000">
            <a:off x="-38100" y="3411156"/>
            <a:ext cx="1981200" cy="11430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4" name="Pentagon 3"/>
          <p:cNvSpPr/>
          <p:nvPr/>
        </p:nvSpPr>
        <p:spPr>
          <a:xfrm rot="5400000">
            <a:off x="-28223" y="2099529"/>
            <a:ext cx="1961446" cy="114300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6" name="Rectangle 5"/>
          <p:cNvSpPr/>
          <p:nvPr/>
        </p:nvSpPr>
        <p:spPr>
          <a:xfrm>
            <a:off x="1524000" y="1690306"/>
            <a:ext cx="7239000" cy="14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9" name="Rectangle 8"/>
          <p:cNvSpPr/>
          <p:nvPr/>
        </p:nvSpPr>
        <p:spPr>
          <a:xfrm>
            <a:off x="1643042" y="1428736"/>
            <a:ext cx="70781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สถานศึกษาจัดการศึกษาระบบทวิภาคีตามประกาศกระทรวงศึกษาธิการ เรื่อง </a:t>
            </a:r>
          </a:p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มาตรฐานการจัดการอาชีวศึกษาระบบทวิภาคีไม่น้อยกว่า ร้อยละ 20 ของ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จำนวนผู้เรียนทั้งหมด</a:t>
            </a:r>
            <a:endParaRPr lang="en-US" sz="2600" b="1" dirty="0"/>
          </a:p>
        </p:txBody>
      </p:sp>
      <p:sp>
        <p:nvSpPr>
          <p:cNvPr id="14" name="Rectangle 13"/>
          <p:cNvSpPr/>
          <p:nvPr/>
        </p:nvSpPr>
        <p:spPr>
          <a:xfrm>
            <a:off x="1524000" y="3104598"/>
            <a:ext cx="7230532" cy="14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5" name="Rectangle 14"/>
          <p:cNvSpPr/>
          <p:nvPr/>
        </p:nvSpPr>
        <p:spPr>
          <a:xfrm>
            <a:off x="1524000" y="4433506"/>
            <a:ext cx="7239000" cy="17815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3" name="Rectangle 12"/>
          <p:cNvSpPr/>
          <p:nvPr/>
        </p:nvSpPr>
        <p:spPr>
          <a:xfrm>
            <a:off x="685800" y="2013809"/>
            <a:ext cx="54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4522311"/>
            <a:ext cx="70781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สถานศึกษาส่งเสริม สนับสนุน กำกับดูแลให้ผู้เรียนทุกคนทำโครงการ พัฒนาทักษะวิชาชีพที่สอดคล้องกับสาขางานที่เรียนเป็นรายบุคคล หรือเป็นกลุ่มตามความหมาะสม โดยผลงานที่เกิดขึ้นสามารถนำไปใช้ประโยชน์ได้ไม่น้อยกว่าร้อยละ 80 ของจำนวนโครงการทั้งหมด</a:t>
            </a:r>
            <a:endParaRPr lang="en-US" sz="2600" b="1" dirty="0"/>
          </a:p>
        </p:txBody>
      </p:sp>
      <p:sp>
        <p:nvSpPr>
          <p:cNvPr id="19" name="Rectangle 18"/>
          <p:cNvSpPr/>
          <p:nvPr/>
        </p:nvSpPr>
        <p:spPr>
          <a:xfrm>
            <a:off x="1752600" y="3140844"/>
            <a:ext cx="70019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สถานศึกษาส่งเสริม สนับสนุน กำกับดูแลให้ผู้เรียนได้ฝึกประสบการณ์ ทักษะวิชาชีพในสถานประกอบการ หน่วยงานที่สอดคล้องกับสาขางานที่เรียน โดยมีครู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นิเทศก์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ไปนิเทศผู้เรียนอย่างน้อย 1 ครั้ง</a:t>
            </a:r>
            <a:endParaRPr lang="en-US" sz="2600" b="1" dirty="0"/>
          </a:p>
        </p:txBody>
      </p:sp>
      <p:sp>
        <p:nvSpPr>
          <p:cNvPr id="22" name="Rectangle 21"/>
          <p:cNvSpPr/>
          <p:nvPr/>
        </p:nvSpPr>
        <p:spPr>
          <a:xfrm>
            <a:off x="685800" y="3595306"/>
            <a:ext cx="54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5126509"/>
            <a:ext cx="54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596" y="71414"/>
            <a:ext cx="8563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3.3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ระดับคุณภาพในการจัดการศึกษา</a:t>
            </a:r>
          </a:p>
        </p:txBody>
      </p:sp>
      <p:sp>
        <p:nvSpPr>
          <p:cNvPr id="24" name="Snip Diagonal Corner Rectangle 23"/>
          <p:cNvSpPr/>
          <p:nvPr/>
        </p:nvSpPr>
        <p:spPr>
          <a:xfrm>
            <a:off x="447016" y="1014686"/>
            <a:ext cx="2553348" cy="52322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535427" y="1014686"/>
            <a:ext cx="2750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4314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  <p:bldP spid="6" grpId="0" animBg="1"/>
      <p:bldP spid="9" grpId="0"/>
      <p:bldP spid="14" grpId="0" animBg="1"/>
      <p:bldP spid="15" grpId="0" animBg="1"/>
      <p:bldP spid="13" grpId="0"/>
      <p:bldP spid="18" grpId="0"/>
      <p:bldP spid="19" grpId="0"/>
      <p:bldP spid="22" grpId="0"/>
      <p:bldP spid="23" grpId="0"/>
      <p:bldP spid="20" grpId="0"/>
      <p:bldP spid="24" grpId="0" animBg="1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 rot="5400000">
            <a:off x="-571539" y="2643186"/>
            <a:ext cx="3143272" cy="11430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8" name="Pentagon 7"/>
          <p:cNvSpPr/>
          <p:nvPr/>
        </p:nvSpPr>
        <p:spPr>
          <a:xfrm rot="16200000">
            <a:off x="-335898" y="4450463"/>
            <a:ext cx="2671990" cy="114300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4" name="Rectangle 13"/>
          <p:cNvSpPr/>
          <p:nvPr/>
        </p:nvSpPr>
        <p:spPr>
          <a:xfrm>
            <a:off x="1571597" y="1643050"/>
            <a:ext cx="7162800" cy="2643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9" name="Rectangle 18"/>
          <p:cNvSpPr/>
          <p:nvPr/>
        </p:nvSpPr>
        <p:spPr>
          <a:xfrm>
            <a:off x="1693517" y="1643050"/>
            <a:ext cx="704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สถานศึกษา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จัดให้ผู้เรียนได้รับการประเมินมาตรฐานวิชาชีพตาม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หลักเกณฑ์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และวิธีการในการประเมินมาตรฐานวิชาชีพที่สำนักงานคณะกรรมการการอาชีวศึกษากำหนด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โดยมีผู้เรียน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ผ่านเกณฑ์การ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ประเมินครบถ้วน สมบูรณ์จาก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การเข้ารับการประเมินครั้งแรกไม่น้อย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กว่าร้อย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 80 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จำนวนผู้เรียน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ที่ลงทะเบียนเรียนครบทุกรายวิชาตาม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โครงสร้าง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หลักสูตร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3397" y="2024050"/>
            <a:ext cx="54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397" y="4912371"/>
            <a:ext cx="544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1597" y="4297780"/>
            <a:ext cx="7162800" cy="2060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18" name="Rectangle 17"/>
          <p:cNvSpPr/>
          <p:nvPr/>
        </p:nvSpPr>
        <p:spPr>
          <a:xfrm>
            <a:off x="1693517" y="4371768"/>
            <a:ext cx="704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สถานศึกษา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ส่งเสริม สนับสนุน กำกับดูแลให้ผู้เรียนได้รับรางวัลประกาศเกียรติคุณยก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ย่องความรู้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ความสามารถ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คุณธรรม จริยธรรม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บุคคล หรือ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หน่วยงาน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ภายนอก หรือองค์กร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ภายนอกไม่น้อยกว่า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ร้อย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ละ 5 ของจำนวนผู้เรียน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00034" y="76200"/>
            <a:ext cx="826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3.3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ระดับคุณภาพในการจัด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การศึกษา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447016" y="986837"/>
            <a:ext cx="2553348" cy="52322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535427" y="98683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ประเด็นการประเมิน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61044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9" grpId="0"/>
      <p:bldP spid="22" grpId="0"/>
      <p:bldP spid="23" grpId="0"/>
      <p:bldP spid="17" grpId="0" animBg="1"/>
      <p:bldP spid="18" grpId="0"/>
      <p:bldP spid="20" grpId="0"/>
      <p:bldP spid="24" grpId="0" animBg="1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7158" y="76200"/>
            <a:ext cx="802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3.3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ระดับคุณภาพในการจัด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การศึกษา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447016" y="1142984"/>
            <a:ext cx="2216332" cy="52322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535427" y="1142984"/>
            <a:ext cx="1718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ระดับคุณภาพ</a:t>
            </a:r>
            <a:endParaRPr lang="en-US" sz="3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4738997"/>
              </p:ext>
            </p:extLst>
          </p:nvPr>
        </p:nvGraphicFramePr>
        <p:xfrm>
          <a:off x="304800" y="1928802"/>
          <a:ext cx="8610600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676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09600" y="2919402"/>
            <a:ext cx="774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354" y="3574335"/>
            <a:ext cx="776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599" y="4214802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1" y="4791392"/>
            <a:ext cx="778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8315" y="5477192"/>
            <a:ext cx="8389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581417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การควบคุมคุณภาพ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(Quality Control)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505201" y="4485619"/>
            <a:ext cx="2269097" cy="489049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18"/>
          <p:cNvSpPr/>
          <p:nvPr/>
        </p:nvSpPr>
        <p:spPr>
          <a:xfrm>
            <a:off x="3505200" y="5123918"/>
            <a:ext cx="2269097" cy="499179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19"/>
          <p:cNvSpPr/>
          <p:nvPr/>
        </p:nvSpPr>
        <p:spPr>
          <a:xfrm>
            <a:off x="3505202" y="3876020"/>
            <a:ext cx="2269097" cy="46154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20"/>
          <p:cNvSpPr/>
          <p:nvPr/>
        </p:nvSpPr>
        <p:spPr>
          <a:xfrm>
            <a:off x="3530601" y="5801380"/>
            <a:ext cx="2269097" cy="52322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3297" y="387602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3353" y="4576351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4498" y="5801379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5123919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กลยุทธ์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619562" y="990601"/>
            <a:ext cx="8067237" cy="1153417"/>
          </a:xfrm>
          <a:prstGeom prst="round2Same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928670"/>
            <a:ext cx="8153400" cy="113877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กระบวนการกำหนดมาตรฐาน เป้าหมายและ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ในการพัฒนาคุณภาพการ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ของสถานศึกษา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0800000">
            <a:off x="1610160" y="2302886"/>
            <a:ext cx="6086039" cy="592713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/>
          <p:cNvSpPr/>
          <p:nvPr/>
        </p:nvSpPr>
        <p:spPr>
          <a:xfrm rot="10800000">
            <a:off x="1600201" y="3054706"/>
            <a:ext cx="6086039" cy="592713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7290" y="2405714"/>
            <a:ext cx="5881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มาตรฐานการศึกษาของสถานศึกษา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166" y="3143248"/>
            <a:ext cx="589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จัดทำแผนพัฒนาการจัดการศึกษาของสถานศึกษา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83772" y="4294030"/>
            <a:ext cx="381000" cy="3831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410200" y="4841955"/>
            <a:ext cx="381000" cy="3831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410200" y="5451555"/>
            <a:ext cx="381000" cy="3831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1002852" y="2313516"/>
            <a:ext cx="381000" cy="383179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1005580" y="3046910"/>
            <a:ext cx="381000" cy="383179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11" grpId="0"/>
      <p:bldP spid="12" grpId="0"/>
      <p:bldP spid="15" grpId="0"/>
      <p:bldP spid="16" grpId="0"/>
      <p:bldP spid="22" grpId="0" animBg="1"/>
      <p:bldP spid="10" grpId="0"/>
      <p:bldP spid="23" grpId="0" animBg="1"/>
      <p:bldP spid="24" grpId="0" animBg="1"/>
      <p:bldP spid="8" grpId="0"/>
      <p:bldP spid="9" grpId="0"/>
      <p:bldP spid="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 rot="10800000">
            <a:off x="762000" y="4000504"/>
            <a:ext cx="8077200" cy="17859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304800" y="1849382"/>
            <a:ext cx="8077200" cy="188663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100" y="1938500"/>
            <a:ext cx="7861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1. สถานศึกษาส่งเสริม สนับสนุนให้มีการจัดกิจกรรมด้านการรักชาติ เทิดทูนพระมหากษัตริย์ ส่งเสริมการปกครอง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ระบอบ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ประชาธิปไตยอันมี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พระมหากษัตริย์ทรงเป็น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ประมุข 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ทะนุบำรุง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ศาสนา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ศิลปวัฒนธรรม ไม่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น้อยกว่า 5 กิจกรรม และกำกับดูแลให้ผู้เรียนแต่ละคนได้เข้าร่วมกิจกรรมไม่น้อยกว่า 1 กิจกรรม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76400" y="4198187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สถานศึกษาส่งเสริม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สนับสนุนให้มีการจัดกิจกรรมด้าน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การอนุรักษ์สิ่งแวดล้อม ไม่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น้อยกว่า 5 กิจกรรม และกำกับดูแล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ให้ผู้เรียน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แต่ละคนได้เข้าร่วมกิจกรรมไม่น้อยกว่า 1 กิจกรรม</a:t>
            </a:r>
            <a:endParaRPr lang="en-US" b="1" dirty="0"/>
          </a:p>
        </p:txBody>
      </p:sp>
      <p:sp>
        <p:nvSpPr>
          <p:cNvPr id="7" name="Chevron 6"/>
          <p:cNvSpPr/>
          <p:nvPr/>
        </p:nvSpPr>
        <p:spPr>
          <a:xfrm>
            <a:off x="7467600" y="1867747"/>
            <a:ext cx="1447800" cy="1886635"/>
          </a:xfrm>
          <a:prstGeom prst="chevron">
            <a:avLst>
              <a:gd name="adj" fmla="val 631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0800000">
            <a:off x="228600" y="3982982"/>
            <a:ext cx="1447800" cy="1810435"/>
          </a:xfrm>
          <a:prstGeom prst="chevron">
            <a:avLst>
              <a:gd name="adj" fmla="val 6315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76200"/>
            <a:ext cx="80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ตัวบ่งชี้ที่ 3.4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ระดับคุณภาพในการ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จัดกิจกรรมเสริมหลักสูตร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47015" y="1142984"/>
            <a:ext cx="2448583" cy="52322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426" y="1142984"/>
            <a:ext cx="2679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" grpId="0"/>
      <p:bldP spid="3" grpId="0"/>
      <p:bldP spid="7" grpId="0" animBg="1"/>
      <p:bldP spid="15" grpId="0" animBg="1"/>
      <p:bldP spid="17" grpId="0"/>
      <p:bldP spid="18" grpId="0" animBg="1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 rot="10800000">
            <a:off x="762000" y="3235151"/>
            <a:ext cx="8077200" cy="147113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6" name="Pentagon 5"/>
          <p:cNvSpPr/>
          <p:nvPr/>
        </p:nvSpPr>
        <p:spPr>
          <a:xfrm>
            <a:off x="142844" y="1801415"/>
            <a:ext cx="8239156" cy="127039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2" name="Rectangle 1"/>
          <p:cNvSpPr/>
          <p:nvPr/>
        </p:nvSpPr>
        <p:spPr>
          <a:xfrm>
            <a:off x="292100" y="1714488"/>
            <a:ext cx="7923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ส่งเสริม สนับสนุนให้มีการจัดกิจกรรมด้านการ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กีฬา 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นันทนาการไม่น้อยกว่า 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 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กำกับดูแลให้ผู้เรียนแต่ละคนได้เข้าร่วมกิจกรรมไม่น้อยกว่า 1 กิจกรรม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76400" y="3286970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สนับสนุนให้มีการจัดกิจกรรมด้านการส่งเสริมการดำรงตนตาม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ปรัชญาของเศรษฐกิจ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พอเพียงไม่น้อยกว่า 5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กิจกรรม และกำกับดูแล  ให้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ผู้เรียนแต่ละ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คนเข้า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ร่วมกิจกรรมไม่น้อยกว่า 1 กิจกรรม </a:t>
            </a:r>
            <a:endParaRPr lang="en-US" sz="2600" b="1" dirty="0"/>
          </a:p>
        </p:txBody>
      </p:sp>
      <p:sp>
        <p:nvSpPr>
          <p:cNvPr id="7" name="Chevron 6"/>
          <p:cNvSpPr/>
          <p:nvPr/>
        </p:nvSpPr>
        <p:spPr>
          <a:xfrm>
            <a:off x="7858148" y="1785926"/>
            <a:ext cx="1066800" cy="1270395"/>
          </a:xfrm>
          <a:prstGeom prst="chevron">
            <a:avLst>
              <a:gd name="adj" fmla="val 5745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0800000">
            <a:off x="228600" y="3244591"/>
            <a:ext cx="1447800" cy="1471139"/>
          </a:xfrm>
          <a:prstGeom prst="chevron">
            <a:avLst>
              <a:gd name="adj" fmla="val 6315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76201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ตัวบ่งชี้ที่ 3.4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ระดับคุณภาพในการ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จัดกิจกรรมเสริมหลักสูตร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81000" y="1046202"/>
            <a:ext cx="2448583" cy="52322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1046202"/>
            <a:ext cx="2543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19100" y="4863361"/>
            <a:ext cx="8077200" cy="159552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20" name="Rectangle 19"/>
          <p:cNvSpPr/>
          <p:nvPr/>
        </p:nvSpPr>
        <p:spPr>
          <a:xfrm>
            <a:off x="457199" y="4787168"/>
            <a:ext cx="73152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ส่งเสริม สนับสนุนให้ผู้เรียนใช้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ความรู้ ความสามารถ ทำงาน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โดยใช้กระบวนการกลุ่มในการบริการวิชาการ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วิชาชีพ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หรือทำประโยชน์ต่อชุมชน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สังคมไม่น้อย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กว่า 5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กิจกรรม และ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กำกับดูแลให้ผู้เรียนแต่ละ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คนเข้า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ร่วมกิจกรรมไม่น้อยกว่า 1 กิจกรรม </a:t>
            </a:r>
            <a:endParaRPr lang="en-US" sz="2600" b="1" dirty="0"/>
          </a:p>
        </p:txBody>
      </p:sp>
      <p:sp>
        <p:nvSpPr>
          <p:cNvPr id="21" name="Chevron 20"/>
          <p:cNvSpPr/>
          <p:nvPr/>
        </p:nvSpPr>
        <p:spPr>
          <a:xfrm>
            <a:off x="7620000" y="4858688"/>
            <a:ext cx="1447800" cy="1692771"/>
          </a:xfrm>
          <a:prstGeom prst="chevron">
            <a:avLst>
              <a:gd name="adj" fmla="val 6052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3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" grpId="0"/>
      <p:bldP spid="3" grpId="0"/>
      <p:bldP spid="7" grpId="0" animBg="1"/>
      <p:bldP spid="15" grpId="0" animBg="1"/>
      <p:bldP spid="17" grpId="0"/>
      <p:bldP spid="18" grpId="0" animBg="1"/>
      <p:bldP spid="19" grpId="0"/>
      <p:bldP spid="14" grpId="0" animBg="1"/>
      <p:bldP spid="20" grpId="0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4282" y="114965"/>
            <a:ext cx="8643998" cy="67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ตัวบ่งชี้ที่ 3.4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ระดับคุณภาพในการ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จัดกิจกรรมเสริมหลักสูตร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381000" y="914400"/>
            <a:ext cx="2448583" cy="52322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914400"/>
            <a:ext cx="236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323467"/>
              </p:ext>
            </p:extLst>
          </p:nvPr>
        </p:nvGraphicFramePr>
        <p:xfrm>
          <a:off x="152400" y="1696998"/>
          <a:ext cx="8610600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676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2687598"/>
            <a:ext cx="774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ประเด็นฯ 5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954" y="3342531"/>
            <a:ext cx="776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4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199" y="3982998"/>
            <a:ext cx="8329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3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4559588"/>
            <a:ext cx="825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2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8596" y="5245388"/>
            <a:ext cx="8486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มีผลตามประเด็นฯ 1 ข้อ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995263" y="4357694"/>
            <a:ext cx="6860493" cy="13716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Rectangle 28"/>
          <p:cNvSpPr/>
          <p:nvPr/>
        </p:nvSpPr>
        <p:spPr>
          <a:xfrm>
            <a:off x="1982564" y="2756464"/>
            <a:ext cx="6885893" cy="16332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Chevron 7"/>
          <p:cNvSpPr/>
          <p:nvPr/>
        </p:nvSpPr>
        <p:spPr>
          <a:xfrm rot="5400000">
            <a:off x="172168" y="3165327"/>
            <a:ext cx="2212908" cy="1395186"/>
          </a:xfrm>
          <a:prstGeom prst="chevron">
            <a:avLst>
              <a:gd name="adj" fmla="val 445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1" y="2743200"/>
            <a:ext cx="6629400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มีการกำหนดมาตรฐานการศึกษาของสถานศึกษาและจัดทำแผนพัฒนาการจัดการศึกษาที่มุ่ง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คุณภาพตามมาตรฐาน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การศึกษาของสถานศึกษา โดยการมีส่วนร่วมของครู บุคลากรทางการศึกษา ผู้เรียน ชุมชน สถาน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ประกอบการและ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หน่วยงานที่เกี่ยวข้องทั้งภาครัฐและ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เอกชน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8407" y="4526464"/>
            <a:ext cx="67207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า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นศึกษา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ได้ดำเนินงานตามแผนพัฒนาการจัดการศึกษาของสถานศึกษา</a:t>
            </a:r>
            <a:br>
              <a:rPr lang="th-TH" sz="2600" b="1" dirty="0">
                <a:latin typeface="TH SarabunPSK" pitchFamily="34" charset="-34"/>
                <a:cs typeface="TH SarabunPSK" pitchFamily="34" charset="-34"/>
              </a:rPr>
            </a:br>
            <a:endParaRPr lang="en-US" sz="2600" b="1" dirty="0"/>
          </a:p>
        </p:txBody>
      </p:sp>
      <p:sp>
        <p:nvSpPr>
          <p:cNvPr id="22" name="Chevron 21"/>
          <p:cNvSpPr/>
          <p:nvPr/>
        </p:nvSpPr>
        <p:spPr>
          <a:xfrm rot="5400000">
            <a:off x="259075" y="4598653"/>
            <a:ext cx="2057401" cy="1432607"/>
          </a:xfrm>
          <a:prstGeom prst="chevron">
            <a:avLst>
              <a:gd name="adj" fmla="val 47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3582" y="3292971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 smtClean="0">
                <a:solidFill>
                  <a:schemeClr val="accent4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1.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3582" y="4926336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 smtClean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2.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158" y="71414"/>
            <a:ext cx="8639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มาตรฐานที่ 4 ด้านการประกันคุณภาพภายใน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170815" y="1000108"/>
            <a:ext cx="8544589" cy="71438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7160" y="1000108"/>
            <a:ext cx="87211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บ่งชี้ที่ 4.1 ระดับคุณภาพใน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การดำเนินการประกันคุณภาพภายใน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47015" y="2000240"/>
            <a:ext cx="2448583" cy="523220"/>
          </a:xfrm>
          <a:prstGeom prst="snip2Diag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26" y="2000240"/>
            <a:ext cx="2679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  <p:bldP spid="8" grpId="0" animBg="1"/>
      <p:bldP spid="5" grpId="0"/>
      <p:bldP spid="7" grpId="0"/>
      <p:bldP spid="22" grpId="0" animBg="1"/>
      <p:bldP spid="28" grpId="0"/>
      <p:bldP spid="32" grpId="0"/>
      <p:bldP spid="26" grpId="0"/>
      <p:bldP spid="30" grpId="0" animBg="1"/>
      <p:bldP spid="27" grpId="0" animBg="1"/>
      <p:bldP spid="15" grpId="0" animBg="1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724707" y="2208536"/>
            <a:ext cx="6885893" cy="13284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Chevron 7"/>
          <p:cNvSpPr/>
          <p:nvPr/>
        </p:nvSpPr>
        <p:spPr>
          <a:xfrm rot="5400000">
            <a:off x="74613" y="2544759"/>
            <a:ext cx="1955800" cy="133667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228151"/>
            <a:ext cx="6470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จัดให้มีการติดตามตรวจสอบคุณภาพ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การศึกษา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ประเมินคุณภาพภายในตามมาตรฐานการศึกษาของสถานศึกษา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982" y="2641417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3</a:t>
            </a:r>
            <a:r>
              <a:rPr lang="th-TH" sz="7200" b="1" dirty="0" smtClean="0">
                <a:solidFill>
                  <a:schemeClr val="tx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18358" y="3666878"/>
            <a:ext cx="6885893" cy="10998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Chevron 30"/>
          <p:cNvSpPr/>
          <p:nvPr/>
        </p:nvSpPr>
        <p:spPr>
          <a:xfrm rot="5400000">
            <a:off x="155916" y="3871572"/>
            <a:ext cx="1784350" cy="1327835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81200" y="3744339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ได้จัดทำรายงานประจำปีที่เป็นรายงาน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ประเมิน 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ภายใน</a:t>
            </a:r>
            <a:endParaRPr lang="en-US" sz="3200" b="1" dirty="0"/>
          </a:p>
        </p:txBody>
      </p:sp>
      <p:sp>
        <p:nvSpPr>
          <p:cNvPr id="37" name="Rectangle 36"/>
          <p:cNvSpPr/>
          <p:nvPr/>
        </p:nvSpPr>
        <p:spPr>
          <a:xfrm>
            <a:off x="754982" y="4157088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4</a:t>
            </a:r>
            <a:r>
              <a:rPr lang="th-TH" sz="7200" b="1" dirty="0" smtClean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309" y="4869439"/>
            <a:ext cx="6885893" cy="10141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Chevron 40"/>
          <p:cNvSpPr/>
          <p:nvPr/>
        </p:nvSpPr>
        <p:spPr>
          <a:xfrm rot="5400000">
            <a:off x="200366" y="5078074"/>
            <a:ext cx="1676401" cy="130878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24706" y="4894265"/>
            <a:ext cx="7062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ได้จัดให้มีการ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คุณภาพการศึกษาอย่างต่อเนื่อง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การประเมินคุณภาพ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ภายใน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ผลการประเมินคุณภาพภายนอก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754982" y="5283450"/>
            <a:ext cx="69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5</a:t>
            </a:r>
            <a:r>
              <a:rPr lang="th-TH" sz="7200" b="1" dirty="0" smtClean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  <a:cs typeface="TH SarabunPSK" pitchFamily="34" charset="-34"/>
              </a:rPr>
              <a:t>.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Wide Latin" panose="020A0A070505050204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5720" y="142852"/>
            <a:ext cx="8821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บ่งชี้ที่ 4.1 ระดับคุณภาพใน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การดำเนินการประกันคุณภาพ</a:t>
            </a:r>
            <a:endParaRPr lang="en-US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ภายใน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447015" y="1486903"/>
            <a:ext cx="2448583" cy="52322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426" y="1486903"/>
            <a:ext cx="2679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80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  <p:bldP spid="5" grpId="0"/>
      <p:bldP spid="28" grpId="0"/>
      <p:bldP spid="30" grpId="0" animBg="1"/>
      <p:bldP spid="31" grpId="0" animBg="1"/>
      <p:bldP spid="36" grpId="0"/>
      <p:bldP spid="37" grpId="0"/>
      <p:bldP spid="40" grpId="0" animBg="1"/>
      <p:bldP spid="41" grpId="0" animBg="1"/>
      <p:bldP spid="44" grpId="0"/>
      <p:bldP spid="45" grpId="0"/>
      <p:bldP spid="48" grpId="0"/>
      <p:bldP spid="17" grpId="0" animBg="1"/>
      <p:bldP spid="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2263655"/>
              </p:ext>
            </p:extLst>
          </p:nvPr>
        </p:nvGraphicFramePr>
        <p:xfrm>
          <a:off x="152400" y="2052622"/>
          <a:ext cx="88075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218"/>
                <a:gridCol w="1321125"/>
                <a:gridCol w="2532157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ค่าคะแนน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04800" y="5852204"/>
            <a:ext cx="9559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ตามประเด็นฯ ข้อ 1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2839447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1,2,3,4 และ 5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ดีมาก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3693492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 1,2,3 และ 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414822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1,2 และ 3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510062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ปฏิบัติตามประเด็นฯ ข้อ 1 และ 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1" y="-24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บ่งชี้ที่ 4.1 ระดับคุณภาพใน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การดำเนินการประกันคุณภาพภายใน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thaiDist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483061" y="1285860"/>
            <a:ext cx="2448583" cy="523220"/>
          </a:xfrm>
          <a:prstGeom prst="snip2Diag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2616" y="1285860"/>
            <a:ext cx="2679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ระดับคุณภาพ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12" grpId="0"/>
      <p:bldP spid="11" grpId="0" animBg="1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5720" y="0"/>
            <a:ext cx="6359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บ่งชี้ที่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4.2 ร้อยละของตัวบ่งชี้ที่มีการพัฒนา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381000" y="2175435"/>
            <a:ext cx="8458200" cy="2590800"/>
          </a:xfrm>
          <a:prstGeom prst="snip2DiagRect">
            <a:avLst/>
          </a:prstGeom>
          <a:solidFill>
            <a:srgbClr val="99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ectangle 23"/>
          <p:cNvSpPr/>
          <p:nvPr/>
        </p:nvSpPr>
        <p:spPr>
          <a:xfrm>
            <a:off x="614053" y="2290866"/>
            <a:ext cx="8148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บ่งชี้ที่มีการพัฒนา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หมายถึง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ตัว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บ่งชี้ที่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มีค่าคะแนนหรือ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ระดับคุณภาพอย่าง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ใดอย่างหนึ่งหรือ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ทั้ง 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อย่างในปี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ปัจจุบัน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กว่าใน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ปีที่ผ่าน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. ตัวบ่งชี้ที่มีระดับคุณภาพในปีที่ผ่านมา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ดีมาก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และมีระดับคุณภาพในปีปัจจุบัน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“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ดีมาก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 โดยมีค่าคะแนน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สูงขึ้น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เท่า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เดิมถือ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ว่าตัวบ่งชี้นั้นมีการพัฒนา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299108" y="1298167"/>
            <a:ext cx="3434692" cy="57246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585493" y="1285860"/>
            <a:ext cx="2271776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นิยาม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ศัพท์ที่อ้างถึง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/>
      <p:bldP spid="26" grpId="0" animBg="1"/>
      <p:bldP spid="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09826" y="2143116"/>
            <a:ext cx="5791198" cy="11430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Rounded Rectangle 17"/>
          <p:cNvSpPr/>
          <p:nvPr/>
        </p:nvSpPr>
        <p:spPr>
          <a:xfrm>
            <a:off x="2143108" y="4786322"/>
            <a:ext cx="58674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2351" y="4810124"/>
            <a:ext cx="5700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ร้อยละของจำนวนตัวบ่งชี้ที่มีการพัฒนาเทียบกับจำนวนตัวบ่งชี้ทั้งหมดที่มีการประเมิน</a:t>
            </a:r>
            <a:endParaRPr lang="en-US" b="1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075025" y="6325503"/>
            <a:ext cx="10358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JURIN  MILINDASUTA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2484" y="1195386"/>
            <a:ext cx="2524334" cy="609600"/>
          </a:xfrm>
          <a:prstGeom prst="roundRect">
            <a:avLst/>
          </a:prstGeom>
          <a:solidFill>
            <a:srgbClr val="92D050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24843" y="1143000"/>
            <a:ext cx="3500430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การคำนวณ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1079" y="3938849"/>
            <a:ext cx="2531505" cy="609600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034" y="3857628"/>
            <a:ext cx="2786082" cy="83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ประเด็นการประเมิน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158" y="142852"/>
            <a:ext cx="807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บ่งชี้ที่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4.2 ร้อยละของตัวบ่งชี้ที่มีการพัฒนา (ต่อ)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357422" y="2214553"/>
          <a:ext cx="5715040" cy="1019175"/>
        </p:xfrm>
        <a:graphic>
          <a:graphicData uri="http://schemas.openxmlformats.org/presentationml/2006/ole">
            <p:oleObj spid="_x0000_s7170" name="Visio" r:id="rId4" imgW="6473628" imgH="1146690" progId="Visio.Drawing.11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	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18" grpId="0" animBg="1"/>
      <p:bldP spid="14" grpId="0"/>
      <p:bldP spid="17" grpId="0" animBg="1"/>
      <p:bldP spid="19" grpId="0"/>
      <p:bldP spid="20" grpId="0" animBg="1"/>
      <p:bldP spid="21" grpId="0"/>
      <p:bldP spid="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85786" y="4857760"/>
            <a:ext cx="7072362" cy="120967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Rounded Rectangle 17"/>
          <p:cNvSpPr/>
          <p:nvPr/>
        </p:nvSpPr>
        <p:spPr>
          <a:xfrm>
            <a:off x="762000" y="1940243"/>
            <a:ext cx="7315200" cy="171735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6839" y="2087940"/>
            <a:ext cx="6951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ให้เทียบบัญญัติไตรยางศ์ ทศนิยม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ตำแหน่งไม่ปัดเศษ โดยกำหนดผลจากประเด็นการ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ระเมินตั้งแต่ร้อยละ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80.00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เทียบได้คะแนน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5.00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1143000"/>
            <a:ext cx="2524334" cy="609600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3952" y="1143000"/>
            <a:ext cx="3500430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ระดับคุณภาพ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6839" y="3949110"/>
            <a:ext cx="2531505" cy="609600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6760" y="3857628"/>
            <a:ext cx="2786082" cy="83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สูตรคำนวณ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158" y="0"/>
            <a:ext cx="7758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4.2 ร้อยละของตัวบ่งชี้ที่มีการพัฒนา (ต่อ)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928662" y="5000636"/>
          <a:ext cx="6786610" cy="1016298"/>
        </p:xfrm>
        <a:graphic>
          <a:graphicData uri="http://schemas.openxmlformats.org/presentationml/2006/ole">
            <p:oleObj spid="_x0000_s6146" name="Visio" r:id="rId4" imgW="6454747" imgH="971460" progId="Visio.Drawing.11">
              <p:embed/>
            </p:oleObj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	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54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18" grpId="0" animBg="1"/>
      <p:bldP spid="14" grpId="0"/>
      <p:bldP spid="9" grpId="0" animBg="1"/>
      <p:bldP spid="10" grpId="0"/>
      <p:bldP spid="13" grpId="0" animBg="1"/>
      <p:bldP spid="16" grpId="0"/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423740"/>
              </p:ext>
            </p:extLst>
          </p:nvPr>
        </p:nvGraphicFramePr>
        <p:xfrm>
          <a:off x="990599" y="1928802"/>
          <a:ext cx="6934200" cy="415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971800"/>
              </a:tblGrid>
              <a:tr h="9530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599" y="2919402"/>
            <a:ext cx="6553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4.51 – 5.00          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3153" y="3574335"/>
            <a:ext cx="6621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3.51 – 4.50   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399" y="4201297"/>
            <a:ext cx="6629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2.51 – 3.50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พอใช้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399" y="4786072"/>
            <a:ext cx="6629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1.51 – 2.50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ต้องปรับปรุง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474662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0.00 – 1.50              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ต้องปรับปรุงเร่งด่วน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071546"/>
            <a:ext cx="2286000" cy="528654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2438400" cy="609600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ระดับคุณภาพ</a:t>
            </a:r>
          </a:p>
          <a:p>
            <a:pPr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139463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ตัวบ่งชี้ที่ 4.2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ร้อยละของตัวบ่งชี้ที่มีการพัฒนา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83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  <p:bldP spid="10" grpId="0" animBg="1"/>
      <p:bldP spid="5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 descr="Image result for โลก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14282" y="4572008"/>
            <a:ext cx="5715040" cy="722158"/>
          </a:xfrm>
          <a:prstGeom prst="flowChartAlternateProcess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257139" y="2643182"/>
            <a:ext cx="8886861" cy="799692"/>
          </a:xfrm>
          <a:prstGeom prst="flowChartAlternateProcess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99965" y="3643314"/>
            <a:ext cx="5729358" cy="743445"/>
          </a:xfrm>
          <a:prstGeom prst="flowChartAlternateProcess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214282" y="5500702"/>
            <a:ext cx="5786478" cy="714380"/>
          </a:xfrm>
          <a:prstGeom prst="flowChartAlternateProcess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714620"/>
            <a:ext cx="8858280" cy="107721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กำกับและติดตาม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ตรวจสอบการ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ดำเนินงานอย่างมีประสิทธิภาพและต่อเนื่อง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5572140"/>
            <a:ext cx="3556251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ทบทวนโดยฝ่ายบริหาร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3701481"/>
            <a:ext cx="3500463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ปรับปรุงการดำเนินงาน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720" y="4643446"/>
            <a:ext cx="5271249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รายงานผลการติดตามตรวจสอบคุณภาพ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 Single Corner Rectangle 33"/>
          <p:cNvSpPr/>
          <p:nvPr/>
        </p:nvSpPr>
        <p:spPr>
          <a:xfrm>
            <a:off x="285719" y="1066800"/>
            <a:ext cx="8477281" cy="1219200"/>
          </a:xfrm>
          <a:prstGeom prst="round1Rect">
            <a:avLst>
              <a:gd name="adj" fmla="val 3311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66800"/>
            <a:ext cx="8491566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กระบวนการติดตามตรวจสอบความก้าวหน้าของการปฏิบัติ  ตามแผนการพัฒนาคุณภาพการศึกษาของสถานศึกษาและจัดทำรายงานฯ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76200"/>
            <a:ext cx="9277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การติดตามตรวจสอบคุณภาพ (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Quality Audit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4" grpId="0" animBg="1"/>
      <p:bldP spid="31" grpId="0" animBg="1"/>
      <p:bldP spid="32" grpId="0" animBg="1"/>
      <p:bldP spid="33" grpId="0" animBg="1"/>
      <p:bldP spid="13" grpId="0"/>
      <p:bldP spid="14" grpId="0"/>
      <p:bldP spid="29" grpId="0"/>
      <p:bldP spid="34" grpId="0" animBg="1"/>
      <p:bldP spid="3" grpId="0" uiExpand="1" build="p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template powerpoint"/>
          <p:cNvSpPr>
            <a:spLocks noChangeAspect="1" noChangeArrowheads="1"/>
          </p:cNvSpPr>
          <p:nvPr/>
        </p:nvSpPr>
        <p:spPr bwMode="auto">
          <a:xfrm>
            <a:off x="63701" y="-14326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template powerpoint"/>
          <p:cNvSpPr>
            <a:spLocks noChangeAspect="1" noChangeArrowheads="1"/>
          </p:cNvSpPr>
          <p:nvPr/>
        </p:nvSpPr>
        <p:spPr bwMode="auto">
          <a:xfrm>
            <a:off x="63701" y="-14326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887164" y="457015"/>
            <a:ext cx="530224" cy="400052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7417388" y="304615"/>
            <a:ext cx="530224" cy="400052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8334964" y="161740"/>
            <a:ext cx="530224" cy="400052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7877764" y="609415"/>
            <a:ext cx="530224" cy="400052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7341188" y="761815"/>
            <a:ext cx="530224" cy="400052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8331788" y="857067"/>
            <a:ext cx="646072" cy="512568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934328" y="247467"/>
            <a:ext cx="245060" cy="20002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7643834" y="785794"/>
            <a:ext cx="203870" cy="152400"/>
          </a:xfrm>
          <a:prstGeom prst="wedgeRoundRectCallout">
            <a:avLst>
              <a:gd name="adj1" fmla="val -85730"/>
              <a:gd name="adj2" fmla="val 98437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Image result for web icon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788" y="18867"/>
            <a:ext cx="296746" cy="2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Sittichai\Desktop\4-10-2017 12-30-53 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6764" y="913313"/>
            <a:ext cx="362224" cy="3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Connector 22"/>
          <p:cNvSpPr/>
          <p:nvPr/>
        </p:nvSpPr>
        <p:spPr>
          <a:xfrm>
            <a:off x="8941388" y="1286313"/>
            <a:ext cx="202612" cy="180354"/>
          </a:xfrm>
          <a:prstGeom prst="flowChartConnector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645988" y="0"/>
            <a:ext cx="202612" cy="180354"/>
          </a:xfrm>
          <a:prstGeom prst="flowChartConnector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 descr="C:\Users\Sittichai\Desktop\placeh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3189" y="18867"/>
            <a:ext cx="304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0" y="1428736"/>
            <a:ext cx="915731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“Quality  is  never accident  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it  </a:t>
            </a:r>
            <a:r>
              <a:rPr lang="en-US" sz="6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always  the  result  of     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 intelligent  effort”</a:t>
            </a:r>
            <a:endParaRPr lang="th-TH" sz="6600" b="1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571472" y="5214950"/>
            <a:ext cx="7488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Comic Sans MS" pitchFamily="66" charset="0"/>
                <a:cs typeface="Cordia New" pitchFamily="34" charset="-34"/>
              </a:rPr>
              <a:t>Good bye</a:t>
            </a:r>
            <a:endParaRPr lang="th-TH" sz="4800" b="1" dirty="0">
              <a:latin typeface="Comic Sans MS" pitchFamily="66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654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9537475">
            <a:off x="523828" y="2004843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537475">
            <a:off x="827543" y="4533849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9537475">
            <a:off x="4685196" y="1890643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9537475">
            <a:off x="4328005" y="4390974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54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"/>
          <a:stretch/>
        </p:blipFill>
        <p:spPr>
          <a:xfrm>
            <a:off x="0" y="22860"/>
            <a:ext cx="9144000" cy="129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537475">
            <a:off x="523828" y="2240413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37475">
            <a:off x="827543" y="4769419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9537475">
            <a:off x="4685196" y="2126213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9537475">
            <a:off x="4328005" y="4626544"/>
            <a:ext cx="3645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Eucrosia News" pitchFamily="18" charset="-34"/>
                <a:cs typeface="Eucrosia News" pitchFamily="18" charset="-34"/>
              </a:rPr>
              <a:t>ดร. จุรินทร์   มิลินทสูต</a:t>
            </a:r>
            <a:endParaRPr lang="th-TH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0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template powerpoint or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" t="73455" r="-2250" b="-1613"/>
          <a:stretch/>
        </p:blipFill>
        <p:spPr bwMode="auto">
          <a:xfrm rot="10800000">
            <a:off x="-228600" y="-103441"/>
            <a:ext cx="9372600" cy="13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"/>
          <a:stretch/>
        </p:blipFill>
        <p:spPr>
          <a:xfrm>
            <a:off x="-10134600" y="-381000"/>
            <a:ext cx="9144000" cy="1295400"/>
          </a:xfrm>
          <a:prstGeom prst="rect">
            <a:avLst/>
          </a:prstGeom>
        </p:spPr>
      </p:pic>
      <p:pic>
        <p:nvPicPr>
          <p:cNvPr id="1028" name="Picture 4" descr="ผลการค้นหารูปภาพสำหรับ template powerpoint or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49" b="33834"/>
          <a:stretch/>
        </p:blipFill>
        <p:spPr bwMode="auto">
          <a:xfrm>
            <a:off x="0" y="5486401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33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" name="Rounded Rectangle 7167"/>
          <p:cNvSpPr/>
          <p:nvPr/>
        </p:nvSpPr>
        <p:spPr>
          <a:xfrm>
            <a:off x="785786" y="2714619"/>
            <a:ext cx="6425589" cy="571999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85786" y="3326451"/>
            <a:ext cx="7034914" cy="571999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72995" y="3924383"/>
            <a:ext cx="7389705" cy="571999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85786" y="4533983"/>
            <a:ext cx="7053514" cy="5719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85786" y="5143583"/>
            <a:ext cx="6425589" cy="57199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169" name="Chevron 7168"/>
          <p:cNvSpPr/>
          <p:nvPr/>
        </p:nvSpPr>
        <p:spPr>
          <a:xfrm>
            <a:off x="6397304" y="2714621"/>
            <a:ext cx="2298796" cy="3131454"/>
          </a:xfrm>
          <a:prstGeom prst="chevron">
            <a:avLst>
              <a:gd name="adj" fmla="val 727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2" name="Chevron 81"/>
          <p:cNvSpPr/>
          <p:nvPr/>
        </p:nvSpPr>
        <p:spPr>
          <a:xfrm>
            <a:off x="6605203" y="2714621"/>
            <a:ext cx="2167097" cy="3131454"/>
          </a:xfrm>
          <a:prstGeom prst="chevron">
            <a:avLst>
              <a:gd name="adj" fmla="val 7277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8662" y="2643182"/>
            <a:ext cx="5443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ประเมินผลการปฏิบัติงานของ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ตนเอง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8662" y="3286124"/>
            <a:ext cx="7728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ประเมินตามมาตรฐานการศึกษาของ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5134" y="3897089"/>
            <a:ext cx="6150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ดำเนินการโดยบุคลากรของ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6323" y="4543420"/>
            <a:ext cx="6119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เมินฯ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ทุกปี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1 ครั้ง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0100" y="5072074"/>
            <a:ext cx="5710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รายงานการประเมินตนเอง 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9" name="AutoShape 2" descr="Image result for โลก png"/>
          <p:cNvSpPr>
            <a:spLocks noChangeAspect="1" noChangeArrowheads="1"/>
          </p:cNvSpPr>
          <p:nvPr/>
        </p:nvSpPr>
        <p:spPr bwMode="auto">
          <a:xfrm>
            <a:off x="155575" y="-3048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7425" y="1030069"/>
            <a:ext cx="8115575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การประเมินคุณภาพการจัดการศึกษา การติดตาม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และตรวจสอบคุณภาพ 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มาตรฐานการศึกษา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ของสถานศึกษาซึ่งกระทำโดย</a:t>
            </a:r>
          </a:p>
          <a:p>
            <a:pPr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บุคลากรของสถานศึกษานั้น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990" y="-152400"/>
            <a:ext cx="9197990" cy="114300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การประเมินคุณภาพ (</a:t>
            </a: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Quality Assessment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 animBg="1"/>
      <p:bldP spid="76" grpId="0" animBg="1"/>
      <p:bldP spid="77" grpId="0" animBg="1"/>
      <p:bldP spid="78" grpId="0" animBg="1"/>
      <p:bldP spid="79" grpId="0" animBg="1"/>
      <p:bldP spid="7169" grpId="0" animBg="1"/>
      <p:bldP spid="82" grpId="0" animBg="1"/>
      <p:bldP spid="28" grpId="0"/>
      <p:bldP spid="29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6634</Words>
  <Application>Microsoft Office PowerPoint</Application>
  <PresentationFormat>On-screen Show (4:3)</PresentationFormat>
  <Paragraphs>783</Paragraphs>
  <Slides>84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การควบคุมคุณภาพ (Quality Control)</vt:lpstr>
      <vt:lpstr>Slide 8</vt:lpstr>
      <vt:lpstr>การประเมินคุณภาพ (Quality Assessment)</vt:lpstr>
      <vt:lpstr>การพัฒนาคุณภาพการศึกษา (Quality Development)</vt:lpstr>
      <vt:lpstr>สถานศึกษาควรจัดระบบการประกันคุณภาพภายในอย่างไร ?</vt:lpstr>
      <vt:lpstr>Slide 12</vt:lpstr>
      <vt:lpstr>มาตรฐานการอาชีวศึกษา</vt:lpstr>
      <vt:lpstr>KPI (Key Performance Indicator) = ตัวชี้วัดความสำเร็จ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ตัวบ่งชี้ที่ 1.1 ระดับความพึงพอใจที่มีต่อคุณภาพของผู้สำเร็จการศึกษา</vt:lpstr>
      <vt:lpstr>ตัวบ่งชี้ที่ 1.1 ระดับความพึงพอใจที่มีต่อคุณภาพของผู้สำเร็การศึกษา</vt:lpstr>
      <vt:lpstr>ตัวบ่งชี้ที่ 1.2 ร้อยละของผู้สำเร็จการศึกษาเทียบกับจำนวนผู้เข้าเรียน</vt:lpstr>
      <vt:lpstr>ตัวบ่งชี้ที่ 1.2 ร้อยละของผู้สำเร็จการศึกษาเทียบกับจำนวนผู้เข้าเรียน                           (ต่อ)</vt:lpstr>
      <vt:lpstr>Slide 40</vt:lpstr>
      <vt:lpstr>มาตรฐานที่ 2 ด้านการบริหารจัดการศึกษา</vt:lpstr>
      <vt:lpstr>Slide 42</vt:lpstr>
      <vt:lpstr>Slide 43</vt:lpstr>
      <vt:lpstr>การดำเนินการบริหารจัดการศึกษาตามแนวทางสถานศึกษาคุณธรรม</vt:lpstr>
      <vt:lpstr>Slide 45</vt:lpstr>
      <vt:lpstr>Slide 46</vt:lpstr>
      <vt:lpstr>Slide 47</vt:lpstr>
      <vt:lpstr>Slide 48</vt:lpstr>
      <vt:lpstr>Slide 49</vt:lpstr>
      <vt:lpstr>Slide 50</vt:lpstr>
      <vt:lpstr>ตัวบ่งชี้ที่ 2.4 ระดับคุณภาพในการบริหารจัดการด้านการเงิน</vt:lpstr>
      <vt:lpstr>ตัวบ่งชี้ที่ 2.4 ระดับคุณภาพในการบริหารจัดการด้านการเงิน (ต่อ)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xx</dc:creator>
  <cp:lastModifiedBy>KKD Windows Se7en V1</cp:lastModifiedBy>
  <cp:revision>2069</cp:revision>
  <dcterms:created xsi:type="dcterms:W3CDTF">2013-02-26T07:21:34Z</dcterms:created>
  <dcterms:modified xsi:type="dcterms:W3CDTF">2017-04-24T13:40:43Z</dcterms:modified>
</cp:coreProperties>
</file>